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0" r:id="rId5"/>
    <p:sldId id="266" r:id="rId6"/>
    <p:sldId id="261" r:id="rId7"/>
    <p:sldId id="267" r:id="rId8"/>
    <p:sldId id="263" r:id="rId9"/>
    <p:sldId id="264" r:id="rId10"/>
    <p:sldId id="268" r:id="rId11"/>
    <p:sldId id="269" r:id="rId12"/>
    <p:sldId id="270" r:id="rId13"/>
    <p:sldId id="271" r:id="rId14"/>
    <p:sldId id="272" r:id="rId15"/>
    <p:sldId id="273" r:id="rId16"/>
    <p:sldId id="27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69" d="100"/>
          <a:sy n="69" d="100"/>
        </p:scale>
        <p:origin x="78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E7F4B3-7DA3-476D-8B86-4CEAEAC3CC69}" type="doc">
      <dgm:prSet loTypeId="urn:microsoft.com/office/officeart/2008/layout/VerticalCurvedList" loCatId="list" qsTypeId="urn:microsoft.com/office/officeart/2005/8/quickstyle/3d4" qsCatId="3D" csTypeId="urn:microsoft.com/office/officeart/2005/8/colors/accent5_2" csCatId="accent5" phldr="1"/>
      <dgm:spPr/>
      <dgm:t>
        <a:bodyPr/>
        <a:lstStyle/>
        <a:p>
          <a:endParaRPr lang="en-US"/>
        </a:p>
      </dgm:t>
    </dgm:pt>
    <dgm:pt modelId="{EEB2FEEB-E333-456D-9350-F835EF3182C2}">
      <dgm:prSet phldrT="[Text]"/>
      <dgm:spPr/>
      <dgm:t>
        <a:bodyPr/>
        <a:lstStyle/>
        <a:p>
          <a:r>
            <a:rPr lang="en-US" dirty="0" smtClean="0"/>
            <a:t>Detection and recognition</a:t>
          </a:r>
          <a:endParaRPr lang="en-US" dirty="0"/>
        </a:p>
      </dgm:t>
    </dgm:pt>
    <dgm:pt modelId="{CEDFF127-340A-4858-B65D-7914846FAA9E}" type="parTrans" cxnId="{AC0E59F5-E41C-40DB-A16E-15A74AE64C11}">
      <dgm:prSet/>
      <dgm:spPr/>
      <dgm:t>
        <a:bodyPr/>
        <a:lstStyle/>
        <a:p>
          <a:endParaRPr lang="en-US"/>
        </a:p>
      </dgm:t>
    </dgm:pt>
    <dgm:pt modelId="{5E38A6D6-AE60-4E24-9266-549FBCE3EE7D}" type="sibTrans" cxnId="{AC0E59F5-E41C-40DB-A16E-15A74AE64C11}">
      <dgm:prSet/>
      <dgm:spPr/>
      <dgm:t>
        <a:bodyPr/>
        <a:lstStyle/>
        <a:p>
          <a:endParaRPr lang="en-US"/>
        </a:p>
      </dgm:t>
    </dgm:pt>
    <dgm:pt modelId="{52789922-1D8C-45D5-A00C-BD8799CE57DB}">
      <dgm:prSet phldrT="[Text]"/>
      <dgm:spPr/>
      <dgm:t>
        <a:bodyPr/>
        <a:lstStyle/>
        <a:p>
          <a:r>
            <a:rPr lang="en-US" dirty="0" smtClean="0"/>
            <a:t>Text extraction</a:t>
          </a:r>
          <a:endParaRPr lang="en-US" dirty="0"/>
        </a:p>
      </dgm:t>
    </dgm:pt>
    <dgm:pt modelId="{4CE9E80E-5522-4DA3-AD4E-C1A0E5BE611E}" type="parTrans" cxnId="{EA5BD33A-6BB3-4211-A17A-4DB9D72EB805}">
      <dgm:prSet/>
      <dgm:spPr/>
      <dgm:t>
        <a:bodyPr/>
        <a:lstStyle/>
        <a:p>
          <a:endParaRPr lang="en-US"/>
        </a:p>
      </dgm:t>
    </dgm:pt>
    <dgm:pt modelId="{AA4F51B0-1517-4069-859B-C4D1BB4502A7}" type="sibTrans" cxnId="{EA5BD33A-6BB3-4211-A17A-4DB9D72EB805}">
      <dgm:prSet/>
      <dgm:spPr/>
      <dgm:t>
        <a:bodyPr/>
        <a:lstStyle/>
        <a:p>
          <a:endParaRPr lang="en-US"/>
        </a:p>
      </dgm:t>
    </dgm:pt>
    <dgm:pt modelId="{28FF692B-F0CB-4471-B355-75807A3089E9}">
      <dgm:prSet phldrT="[Text]"/>
      <dgm:spPr/>
      <dgm:t>
        <a:bodyPr/>
        <a:lstStyle/>
        <a:p>
          <a:r>
            <a:rPr lang="en-US" dirty="0" smtClean="0"/>
            <a:t>Real time analysis</a:t>
          </a:r>
          <a:endParaRPr lang="en-US" dirty="0"/>
        </a:p>
      </dgm:t>
    </dgm:pt>
    <dgm:pt modelId="{13B18DC6-42A5-41C0-93FB-65B44364777D}" type="parTrans" cxnId="{B910F3A7-4CF1-4EF6-8F18-06F51D1A91F4}">
      <dgm:prSet/>
      <dgm:spPr/>
      <dgm:t>
        <a:bodyPr/>
        <a:lstStyle/>
        <a:p>
          <a:endParaRPr lang="en-US"/>
        </a:p>
      </dgm:t>
    </dgm:pt>
    <dgm:pt modelId="{09975632-05BB-4111-8A55-39C4140C5753}" type="sibTrans" cxnId="{B910F3A7-4CF1-4EF6-8F18-06F51D1A91F4}">
      <dgm:prSet/>
      <dgm:spPr/>
      <dgm:t>
        <a:bodyPr/>
        <a:lstStyle/>
        <a:p>
          <a:endParaRPr lang="en-US"/>
        </a:p>
      </dgm:t>
    </dgm:pt>
    <dgm:pt modelId="{B746F7AF-0276-49D4-A8BF-3E3698903FF6}">
      <dgm:prSet phldrT="[Text]"/>
      <dgm:spPr/>
      <dgm:t>
        <a:bodyPr/>
        <a:lstStyle/>
        <a:p>
          <a:r>
            <a:rPr lang="en-US" dirty="0" smtClean="0"/>
            <a:t>Custom labels</a:t>
          </a:r>
          <a:endParaRPr lang="en-US" dirty="0"/>
        </a:p>
      </dgm:t>
    </dgm:pt>
    <dgm:pt modelId="{D06F1081-676B-49FD-80DE-321C0332A793}" type="parTrans" cxnId="{E8C7307E-9AF0-434B-A2FB-44D1DBEFF706}">
      <dgm:prSet/>
      <dgm:spPr/>
      <dgm:t>
        <a:bodyPr/>
        <a:lstStyle/>
        <a:p>
          <a:endParaRPr lang="en-US"/>
        </a:p>
      </dgm:t>
    </dgm:pt>
    <dgm:pt modelId="{EFB75D39-181E-49BB-A710-850BB5AD7B6B}" type="sibTrans" cxnId="{E8C7307E-9AF0-434B-A2FB-44D1DBEFF706}">
      <dgm:prSet/>
      <dgm:spPr/>
      <dgm:t>
        <a:bodyPr/>
        <a:lstStyle/>
        <a:p>
          <a:endParaRPr lang="en-US"/>
        </a:p>
      </dgm:t>
    </dgm:pt>
    <dgm:pt modelId="{BA97C806-5B4E-4B7F-8981-38729B5C042D}">
      <dgm:prSet phldrT="[Text]"/>
      <dgm:spPr/>
      <dgm:t>
        <a:bodyPr/>
        <a:lstStyle/>
        <a:p>
          <a:r>
            <a:rPr lang="en-US" dirty="0" smtClean="0"/>
            <a:t>Integration with AWS Services</a:t>
          </a:r>
          <a:endParaRPr lang="en-US" dirty="0"/>
        </a:p>
      </dgm:t>
    </dgm:pt>
    <dgm:pt modelId="{FC9C44AE-42FA-48A8-9AD1-AEC6179BB5D2}" type="parTrans" cxnId="{0D1ED51F-01C8-4C2C-B479-9FFD7F65D71D}">
      <dgm:prSet/>
      <dgm:spPr/>
      <dgm:t>
        <a:bodyPr/>
        <a:lstStyle/>
        <a:p>
          <a:endParaRPr lang="en-US"/>
        </a:p>
      </dgm:t>
    </dgm:pt>
    <dgm:pt modelId="{5F6C99C5-3280-4AC2-AEF8-2796E9D4FF56}" type="sibTrans" cxnId="{0D1ED51F-01C8-4C2C-B479-9FFD7F65D71D}">
      <dgm:prSet/>
      <dgm:spPr/>
      <dgm:t>
        <a:bodyPr/>
        <a:lstStyle/>
        <a:p>
          <a:endParaRPr lang="en-US"/>
        </a:p>
      </dgm:t>
    </dgm:pt>
    <dgm:pt modelId="{FFF5F471-2DDD-4E2A-8CF2-7018B19F395B}">
      <dgm:prSet phldrT="[Text]"/>
      <dgm:spPr/>
      <dgm:t>
        <a:bodyPr/>
        <a:lstStyle/>
        <a:p>
          <a:r>
            <a:rPr lang="en-US" dirty="0" smtClean="0"/>
            <a:t>Security and compliance</a:t>
          </a:r>
          <a:endParaRPr lang="en-US" dirty="0"/>
        </a:p>
      </dgm:t>
    </dgm:pt>
    <dgm:pt modelId="{D1E85F34-004A-4092-8E27-EA49F29353AF}" type="parTrans" cxnId="{B7D5CA5C-D55D-453D-B368-348D57E1D09A}">
      <dgm:prSet/>
      <dgm:spPr/>
      <dgm:t>
        <a:bodyPr/>
        <a:lstStyle/>
        <a:p>
          <a:endParaRPr lang="en-US"/>
        </a:p>
      </dgm:t>
    </dgm:pt>
    <dgm:pt modelId="{6DEACD17-379E-4A46-A052-4CDD3ABA4CA5}" type="sibTrans" cxnId="{B7D5CA5C-D55D-453D-B368-348D57E1D09A}">
      <dgm:prSet/>
      <dgm:spPr/>
      <dgm:t>
        <a:bodyPr/>
        <a:lstStyle/>
        <a:p>
          <a:endParaRPr lang="en-US"/>
        </a:p>
      </dgm:t>
    </dgm:pt>
    <dgm:pt modelId="{4056C77C-5E3F-4B37-82AB-BF2198678BCF}">
      <dgm:prSet phldrT="[Text]"/>
      <dgm:spPr/>
      <dgm:t>
        <a:bodyPr/>
        <a:lstStyle/>
        <a:p>
          <a:r>
            <a:rPr lang="en-US" dirty="0" smtClean="0"/>
            <a:t>API and SDKs</a:t>
          </a:r>
          <a:endParaRPr lang="en-US" dirty="0"/>
        </a:p>
      </dgm:t>
    </dgm:pt>
    <dgm:pt modelId="{F064151A-C2BC-4098-A14D-51E8BF36C6C6}" type="parTrans" cxnId="{B1CEA09B-8844-4AC5-94B3-86C5C82E46E9}">
      <dgm:prSet/>
      <dgm:spPr/>
      <dgm:t>
        <a:bodyPr/>
        <a:lstStyle/>
        <a:p>
          <a:endParaRPr lang="en-US"/>
        </a:p>
      </dgm:t>
    </dgm:pt>
    <dgm:pt modelId="{852162D7-6951-4356-B754-7D39C8DADB84}" type="sibTrans" cxnId="{B1CEA09B-8844-4AC5-94B3-86C5C82E46E9}">
      <dgm:prSet/>
      <dgm:spPr/>
      <dgm:t>
        <a:bodyPr/>
        <a:lstStyle/>
        <a:p>
          <a:endParaRPr lang="en-US"/>
        </a:p>
      </dgm:t>
    </dgm:pt>
    <dgm:pt modelId="{BA355C6E-5B29-4CDB-B189-033CF9C618EC}">
      <dgm:prSet phldrT="[Text]"/>
      <dgm:spPr/>
      <dgm:t>
        <a:bodyPr/>
        <a:lstStyle/>
        <a:p>
          <a:endParaRPr lang="en-US" dirty="0"/>
        </a:p>
      </dgm:t>
    </dgm:pt>
    <dgm:pt modelId="{BA6BC531-93BB-4E6F-85CE-BAF840FF34C1}" type="parTrans" cxnId="{64B3B92B-2DD6-4EDA-9094-7CF3C1B15C40}">
      <dgm:prSet/>
      <dgm:spPr/>
      <dgm:t>
        <a:bodyPr/>
        <a:lstStyle/>
        <a:p>
          <a:endParaRPr lang="en-US"/>
        </a:p>
      </dgm:t>
    </dgm:pt>
    <dgm:pt modelId="{F7D3D94F-6BE9-40B4-B061-A88F8B83C5E5}" type="sibTrans" cxnId="{64B3B92B-2DD6-4EDA-9094-7CF3C1B15C40}">
      <dgm:prSet/>
      <dgm:spPr/>
      <dgm:t>
        <a:bodyPr/>
        <a:lstStyle/>
        <a:p>
          <a:endParaRPr lang="en-US"/>
        </a:p>
      </dgm:t>
    </dgm:pt>
    <dgm:pt modelId="{1E90CF34-2118-4906-87F8-7E75C9F43783}" type="pres">
      <dgm:prSet presAssocID="{EEE7F4B3-7DA3-476D-8B86-4CEAEAC3CC69}" presName="Name0" presStyleCnt="0">
        <dgm:presLayoutVars>
          <dgm:chMax val="7"/>
          <dgm:chPref val="7"/>
          <dgm:dir/>
        </dgm:presLayoutVars>
      </dgm:prSet>
      <dgm:spPr/>
      <dgm:t>
        <a:bodyPr/>
        <a:lstStyle/>
        <a:p>
          <a:endParaRPr lang="en-US"/>
        </a:p>
      </dgm:t>
    </dgm:pt>
    <dgm:pt modelId="{53DE433A-C59C-4056-9B68-69906E073A29}" type="pres">
      <dgm:prSet presAssocID="{EEE7F4B3-7DA3-476D-8B86-4CEAEAC3CC69}" presName="Name1" presStyleCnt="0"/>
      <dgm:spPr/>
    </dgm:pt>
    <dgm:pt modelId="{90E2C308-1E42-4911-823C-F76E4C15F6C4}" type="pres">
      <dgm:prSet presAssocID="{EEE7F4B3-7DA3-476D-8B86-4CEAEAC3CC69}" presName="cycle" presStyleCnt="0"/>
      <dgm:spPr/>
    </dgm:pt>
    <dgm:pt modelId="{1C52620B-66F9-4E4D-BDEE-C2B93D6ECBF3}" type="pres">
      <dgm:prSet presAssocID="{EEE7F4B3-7DA3-476D-8B86-4CEAEAC3CC69}" presName="srcNode" presStyleLbl="node1" presStyleIdx="0" presStyleCnt="7"/>
      <dgm:spPr/>
    </dgm:pt>
    <dgm:pt modelId="{7B5BDB35-90B1-4A88-A90D-57A7E467F0DF}" type="pres">
      <dgm:prSet presAssocID="{EEE7F4B3-7DA3-476D-8B86-4CEAEAC3CC69}" presName="conn" presStyleLbl="parChTrans1D2" presStyleIdx="0" presStyleCnt="1"/>
      <dgm:spPr/>
      <dgm:t>
        <a:bodyPr/>
        <a:lstStyle/>
        <a:p>
          <a:endParaRPr lang="en-US"/>
        </a:p>
      </dgm:t>
    </dgm:pt>
    <dgm:pt modelId="{413F1FFF-57D2-4589-A6A6-DBDEA7D8D94F}" type="pres">
      <dgm:prSet presAssocID="{EEE7F4B3-7DA3-476D-8B86-4CEAEAC3CC69}" presName="extraNode" presStyleLbl="node1" presStyleIdx="0" presStyleCnt="7"/>
      <dgm:spPr/>
    </dgm:pt>
    <dgm:pt modelId="{B542AF9C-5A3F-4A47-88E0-D74F1A888FB5}" type="pres">
      <dgm:prSet presAssocID="{EEE7F4B3-7DA3-476D-8B86-4CEAEAC3CC69}" presName="dstNode" presStyleLbl="node1" presStyleIdx="0" presStyleCnt="7"/>
      <dgm:spPr/>
    </dgm:pt>
    <dgm:pt modelId="{1ECE52EC-6088-4F9F-B544-860954F6C53D}" type="pres">
      <dgm:prSet presAssocID="{EEB2FEEB-E333-456D-9350-F835EF3182C2}" presName="text_1" presStyleLbl="node1" presStyleIdx="0" presStyleCnt="7">
        <dgm:presLayoutVars>
          <dgm:bulletEnabled val="1"/>
        </dgm:presLayoutVars>
      </dgm:prSet>
      <dgm:spPr/>
      <dgm:t>
        <a:bodyPr/>
        <a:lstStyle/>
        <a:p>
          <a:endParaRPr lang="en-US"/>
        </a:p>
      </dgm:t>
    </dgm:pt>
    <dgm:pt modelId="{D603FC7C-250D-4373-85FF-3DC3B3513307}" type="pres">
      <dgm:prSet presAssocID="{EEB2FEEB-E333-456D-9350-F835EF3182C2}" presName="accent_1" presStyleCnt="0"/>
      <dgm:spPr/>
    </dgm:pt>
    <dgm:pt modelId="{8A4C6AEB-FB54-4855-A679-946FB38DC39C}" type="pres">
      <dgm:prSet presAssocID="{EEB2FEEB-E333-456D-9350-F835EF3182C2}" presName="accentRepeatNode" presStyleLbl="solidFgAcc1" presStyleIdx="0" presStyleCnt="7"/>
      <dgm:spPr/>
    </dgm:pt>
    <dgm:pt modelId="{62637F10-A031-4022-B307-3A778A24C7C1}" type="pres">
      <dgm:prSet presAssocID="{52789922-1D8C-45D5-A00C-BD8799CE57DB}" presName="text_2" presStyleLbl="node1" presStyleIdx="1" presStyleCnt="7">
        <dgm:presLayoutVars>
          <dgm:bulletEnabled val="1"/>
        </dgm:presLayoutVars>
      </dgm:prSet>
      <dgm:spPr/>
      <dgm:t>
        <a:bodyPr/>
        <a:lstStyle/>
        <a:p>
          <a:endParaRPr lang="en-US"/>
        </a:p>
      </dgm:t>
    </dgm:pt>
    <dgm:pt modelId="{35331BFD-C937-44A7-9D34-A09DFDD91285}" type="pres">
      <dgm:prSet presAssocID="{52789922-1D8C-45D5-A00C-BD8799CE57DB}" presName="accent_2" presStyleCnt="0"/>
      <dgm:spPr/>
    </dgm:pt>
    <dgm:pt modelId="{00FE803B-EF0E-45A1-82D9-E4632FD609A3}" type="pres">
      <dgm:prSet presAssocID="{52789922-1D8C-45D5-A00C-BD8799CE57DB}" presName="accentRepeatNode" presStyleLbl="solidFgAcc1" presStyleIdx="1" presStyleCnt="7"/>
      <dgm:spPr/>
    </dgm:pt>
    <dgm:pt modelId="{C6ED668A-C0ED-4D3E-AE37-CE070EA8BA9B}" type="pres">
      <dgm:prSet presAssocID="{28FF692B-F0CB-4471-B355-75807A3089E9}" presName="text_3" presStyleLbl="node1" presStyleIdx="2" presStyleCnt="7">
        <dgm:presLayoutVars>
          <dgm:bulletEnabled val="1"/>
        </dgm:presLayoutVars>
      </dgm:prSet>
      <dgm:spPr/>
      <dgm:t>
        <a:bodyPr/>
        <a:lstStyle/>
        <a:p>
          <a:endParaRPr lang="en-US"/>
        </a:p>
      </dgm:t>
    </dgm:pt>
    <dgm:pt modelId="{9C77EF98-FBF0-44BD-9061-DF4C4A79C133}" type="pres">
      <dgm:prSet presAssocID="{28FF692B-F0CB-4471-B355-75807A3089E9}" presName="accent_3" presStyleCnt="0"/>
      <dgm:spPr/>
    </dgm:pt>
    <dgm:pt modelId="{8BB806B0-6708-47B9-902A-8B4801D19374}" type="pres">
      <dgm:prSet presAssocID="{28FF692B-F0CB-4471-B355-75807A3089E9}" presName="accentRepeatNode" presStyleLbl="solidFgAcc1" presStyleIdx="2" presStyleCnt="7"/>
      <dgm:spPr/>
    </dgm:pt>
    <dgm:pt modelId="{50801DB2-C8A7-4219-B032-6864C0AAF036}" type="pres">
      <dgm:prSet presAssocID="{B746F7AF-0276-49D4-A8BF-3E3698903FF6}" presName="text_4" presStyleLbl="node1" presStyleIdx="3" presStyleCnt="7">
        <dgm:presLayoutVars>
          <dgm:bulletEnabled val="1"/>
        </dgm:presLayoutVars>
      </dgm:prSet>
      <dgm:spPr/>
      <dgm:t>
        <a:bodyPr/>
        <a:lstStyle/>
        <a:p>
          <a:endParaRPr lang="en-US"/>
        </a:p>
      </dgm:t>
    </dgm:pt>
    <dgm:pt modelId="{C2A02898-746B-48DA-93C1-11982500A664}" type="pres">
      <dgm:prSet presAssocID="{B746F7AF-0276-49D4-A8BF-3E3698903FF6}" presName="accent_4" presStyleCnt="0"/>
      <dgm:spPr/>
    </dgm:pt>
    <dgm:pt modelId="{9A108CC7-380F-4AF1-BB67-A74B90B8BE93}" type="pres">
      <dgm:prSet presAssocID="{B746F7AF-0276-49D4-A8BF-3E3698903FF6}" presName="accentRepeatNode" presStyleLbl="solidFgAcc1" presStyleIdx="3" presStyleCnt="7"/>
      <dgm:spPr/>
    </dgm:pt>
    <dgm:pt modelId="{7485C06D-610F-423B-B33C-1784447496D7}" type="pres">
      <dgm:prSet presAssocID="{BA97C806-5B4E-4B7F-8981-38729B5C042D}" presName="text_5" presStyleLbl="node1" presStyleIdx="4" presStyleCnt="7">
        <dgm:presLayoutVars>
          <dgm:bulletEnabled val="1"/>
        </dgm:presLayoutVars>
      </dgm:prSet>
      <dgm:spPr/>
      <dgm:t>
        <a:bodyPr/>
        <a:lstStyle/>
        <a:p>
          <a:endParaRPr lang="en-US"/>
        </a:p>
      </dgm:t>
    </dgm:pt>
    <dgm:pt modelId="{6E1FF7A4-4BD7-4E47-A6B7-0047A8CE5A3B}" type="pres">
      <dgm:prSet presAssocID="{BA97C806-5B4E-4B7F-8981-38729B5C042D}" presName="accent_5" presStyleCnt="0"/>
      <dgm:spPr/>
    </dgm:pt>
    <dgm:pt modelId="{14EBF53B-6235-4E8C-8F51-F9EF0FC06003}" type="pres">
      <dgm:prSet presAssocID="{BA97C806-5B4E-4B7F-8981-38729B5C042D}" presName="accentRepeatNode" presStyleLbl="solidFgAcc1" presStyleIdx="4" presStyleCnt="7"/>
      <dgm:spPr/>
    </dgm:pt>
    <dgm:pt modelId="{BB37F424-D6FF-47C8-A6D7-0CEAB1ED7E96}" type="pres">
      <dgm:prSet presAssocID="{FFF5F471-2DDD-4E2A-8CF2-7018B19F395B}" presName="text_6" presStyleLbl="node1" presStyleIdx="5" presStyleCnt="7">
        <dgm:presLayoutVars>
          <dgm:bulletEnabled val="1"/>
        </dgm:presLayoutVars>
      </dgm:prSet>
      <dgm:spPr/>
      <dgm:t>
        <a:bodyPr/>
        <a:lstStyle/>
        <a:p>
          <a:endParaRPr lang="en-US"/>
        </a:p>
      </dgm:t>
    </dgm:pt>
    <dgm:pt modelId="{9BDFCE7B-A2BC-4173-B248-D7F61DDE9F97}" type="pres">
      <dgm:prSet presAssocID="{FFF5F471-2DDD-4E2A-8CF2-7018B19F395B}" presName="accent_6" presStyleCnt="0"/>
      <dgm:spPr/>
    </dgm:pt>
    <dgm:pt modelId="{2A5485DD-D2B8-498B-B902-07FF41D2A945}" type="pres">
      <dgm:prSet presAssocID="{FFF5F471-2DDD-4E2A-8CF2-7018B19F395B}" presName="accentRepeatNode" presStyleLbl="solidFgAcc1" presStyleIdx="5" presStyleCnt="7"/>
      <dgm:spPr/>
    </dgm:pt>
    <dgm:pt modelId="{FB19CE80-69E3-436F-8CC4-C23482192796}" type="pres">
      <dgm:prSet presAssocID="{4056C77C-5E3F-4B37-82AB-BF2198678BCF}" presName="text_7" presStyleLbl="node1" presStyleIdx="6" presStyleCnt="7">
        <dgm:presLayoutVars>
          <dgm:bulletEnabled val="1"/>
        </dgm:presLayoutVars>
      </dgm:prSet>
      <dgm:spPr/>
      <dgm:t>
        <a:bodyPr/>
        <a:lstStyle/>
        <a:p>
          <a:endParaRPr lang="en-US"/>
        </a:p>
      </dgm:t>
    </dgm:pt>
    <dgm:pt modelId="{F1945972-B704-4FD2-9679-85005BFD7940}" type="pres">
      <dgm:prSet presAssocID="{4056C77C-5E3F-4B37-82AB-BF2198678BCF}" presName="accent_7" presStyleCnt="0"/>
      <dgm:spPr/>
    </dgm:pt>
    <dgm:pt modelId="{DDAEA881-242D-49C0-932A-35B31765ACE3}" type="pres">
      <dgm:prSet presAssocID="{4056C77C-5E3F-4B37-82AB-BF2198678BCF}" presName="accentRepeatNode" presStyleLbl="solidFgAcc1" presStyleIdx="6" presStyleCnt="7"/>
      <dgm:spPr/>
    </dgm:pt>
  </dgm:ptLst>
  <dgm:cxnLst>
    <dgm:cxn modelId="{E8C7307E-9AF0-434B-A2FB-44D1DBEFF706}" srcId="{EEE7F4B3-7DA3-476D-8B86-4CEAEAC3CC69}" destId="{B746F7AF-0276-49D4-A8BF-3E3698903FF6}" srcOrd="3" destOrd="0" parTransId="{D06F1081-676B-49FD-80DE-321C0332A793}" sibTransId="{EFB75D39-181E-49BB-A710-850BB5AD7B6B}"/>
    <dgm:cxn modelId="{C3DA5F96-3578-48BF-9D0B-4F6B0661BCB7}" type="presOf" srcId="{FFF5F471-2DDD-4E2A-8CF2-7018B19F395B}" destId="{BB37F424-D6FF-47C8-A6D7-0CEAB1ED7E96}" srcOrd="0" destOrd="0" presId="urn:microsoft.com/office/officeart/2008/layout/VerticalCurvedList"/>
    <dgm:cxn modelId="{0B21219A-4B04-4A73-90C1-DC72CCF6742D}" type="presOf" srcId="{4056C77C-5E3F-4B37-82AB-BF2198678BCF}" destId="{FB19CE80-69E3-436F-8CC4-C23482192796}" srcOrd="0" destOrd="0" presId="urn:microsoft.com/office/officeart/2008/layout/VerticalCurvedList"/>
    <dgm:cxn modelId="{8F751E61-BF7A-411E-A640-D203DA5231C7}" type="presOf" srcId="{EEE7F4B3-7DA3-476D-8B86-4CEAEAC3CC69}" destId="{1E90CF34-2118-4906-87F8-7E75C9F43783}" srcOrd="0" destOrd="0" presId="urn:microsoft.com/office/officeart/2008/layout/VerticalCurvedList"/>
    <dgm:cxn modelId="{0D1ED51F-01C8-4C2C-B479-9FFD7F65D71D}" srcId="{EEE7F4B3-7DA3-476D-8B86-4CEAEAC3CC69}" destId="{BA97C806-5B4E-4B7F-8981-38729B5C042D}" srcOrd="4" destOrd="0" parTransId="{FC9C44AE-42FA-48A8-9AD1-AEC6179BB5D2}" sibTransId="{5F6C99C5-3280-4AC2-AEF8-2796E9D4FF56}"/>
    <dgm:cxn modelId="{286832C1-8845-421E-B15F-688D7D3360B2}" type="presOf" srcId="{BA97C806-5B4E-4B7F-8981-38729B5C042D}" destId="{7485C06D-610F-423B-B33C-1784447496D7}" srcOrd="0" destOrd="0" presId="urn:microsoft.com/office/officeart/2008/layout/VerticalCurvedList"/>
    <dgm:cxn modelId="{B1CEA09B-8844-4AC5-94B3-86C5C82E46E9}" srcId="{EEE7F4B3-7DA3-476D-8B86-4CEAEAC3CC69}" destId="{4056C77C-5E3F-4B37-82AB-BF2198678BCF}" srcOrd="6" destOrd="0" parTransId="{F064151A-C2BC-4098-A14D-51E8BF36C6C6}" sibTransId="{852162D7-6951-4356-B754-7D39C8DADB84}"/>
    <dgm:cxn modelId="{ED6E0062-D76D-4069-AD7F-0EEBCCCEFC97}" type="presOf" srcId="{EEB2FEEB-E333-456D-9350-F835EF3182C2}" destId="{1ECE52EC-6088-4F9F-B544-860954F6C53D}" srcOrd="0" destOrd="0" presId="urn:microsoft.com/office/officeart/2008/layout/VerticalCurvedList"/>
    <dgm:cxn modelId="{64B3B92B-2DD6-4EDA-9094-7CF3C1B15C40}" srcId="{EEE7F4B3-7DA3-476D-8B86-4CEAEAC3CC69}" destId="{BA355C6E-5B29-4CDB-B189-033CF9C618EC}" srcOrd="7" destOrd="0" parTransId="{BA6BC531-93BB-4E6F-85CE-BAF840FF34C1}" sibTransId="{F7D3D94F-6BE9-40B4-B061-A88F8B83C5E5}"/>
    <dgm:cxn modelId="{EA5BD33A-6BB3-4211-A17A-4DB9D72EB805}" srcId="{EEE7F4B3-7DA3-476D-8B86-4CEAEAC3CC69}" destId="{52789922-1D8C-45D5-A00C-BD8799CE57DB}" srcOrd="1" destOrd="0" parTransId="{4CE9E80E-5522-4DA3-AD4E-C1A0E5BE611E}" sibTransId="{AA4F51B0-1517-4069-859B-C4D1BB4502A7}"/>
    <dgm:cxn modelId="{B7D5CA5C-D55D-453D-B368-348D57E1D09A}" srcId="{EEE7F4B3-7DA3-476D-8B86-4CEAEAC3CC69}" destId="{FFF5F471-2DDD-4E2A-8CF2-7018B19F395B}" srcOrd="5" destOrd="0" parTransId="{D1E85F34-004A-4092-8E27-EA49F29353AF}" sibTransId="{6DEACD17-379E-4A46-A052-4CDD3ABA4CA5}"/>
    <dgm:cxn modelId="{00E2DA1E-1085-4007-9877-88BD9AD19D6C}" type="presOf" srcId="{5E38A6D6-AE60-4E24-9266-549FBCE3EE7D}" destId="{7B5BDB35-90B1-4A88-A90D-57A7E467F0DF}" srcOrd="0" destOrd="0" presId="urn:microsoft.com/office/officeart/2008/layout/VerticalCurvedList"/>
    <dgm:cxn modelId="{B910F3A7-4CF1-4EF6-8F18-06F51D1A91F4}" srcId="{EEE7F4B3-7DA3-476D-8B86-4CEAEAC3CC69}" destId="{28FF692B-F0CB-4471-B355-75807A3089E9}" srcOrd="2" destOrd="0" parTransId="{13B18DC6-42A5-41C0-93FB-65B44364777D}" sibTransId="{09975632-05BB-4111-8A55-39C4140C5753}"/>
    <dgm:cxn modelId="{4D0CFDC9-83A2-46EF-865E-A20D5CF685AB}" type="presOf" srcId="{B746F7AF-0276-49D4-A8BF-3E3698903FF6}" destId="{50801DB2-C8A7-4219-B032-6864C0AAF036}" srcOrd="0" destOrd="0" presId="urn:microsoft.com/office/officeart/2008/layout/VerticalCurvedList"/>
    <dgm:cxn modelId="{AC0E59F5-E41C-40DB-A16E-15A74AE64C11}" srcId="{EEE7F4B3-7DA3-476D-8B86-4CEAEAC3CC69}" destId="{EEB2FEEB-E333-456D-9350-F835EF3182C2}" srcOrd="0" destOrd="0" parTransId="{CEDFF127-340A-4858-B65D-7914846FAA9E}" sibTransId="{5E38A6D6-AE60-4E24-9266-549FBCE3EE7D}"/>
    <dgm:cxn modelId="{D2DABFC5-0442-439F-AFA3-3D4B8832BAA8}" type="presOf" srcId="{28FF692B-F0CB-4471-B355-75807A3089E9}" destId="{C6ED668A-C0ED-4D3E-AE37-CE070EA8BA9B}" srcOrd="0" destOrd="0" presId="urn:microsoft.com/office/officeart/2008/layout/VerticalCurvedList"/>
    <dgm:cxn modelId="{F1569AAB-6A2B-405D-A3DB-947C43439DE8}" type="presOf" srcId="{52789922-1D8C-45D5-A00C-BD8799CE57DB}" destId="{62637F10-A031-4022-B307-3A778A24C7C1}" srcOrd="0" destOrd="0" presId="urn:microsoft.com/office/officeart/2008/layout/VerticalCurvedList"/>
    <dgm:cxn modelId="{1CBFA7D4-29FA-414A-85D8-BA00109BB94E}" type="presParOf" srcId="{1E90CF34-2118-4906-87F8-7E75C9F43783}" destId="{53DE433A-C59C-4056-9B68-69906E073A29}" srcOrd="0" destOrd="0" presId="urn:microsoft.com/office/officeart/2008/layout/VerticalCurvedList"/>
    <dgm:cxn modelId="{D5320CA0-9B82-49C4-B55B-7830CF01A601}" type="presParOf" srcId="{53DE433A-C59C-4056-9B68-69906E073A29}" destId="{90E2C308-1E42-4911-823C-F76E4C15F6C4}" srcOrd="0" destOrd="0" presId="urn:microsoft.com/office/officeart/2008/layout/VerticalCurvedList"/>
    <dgm:cxn modelId="{DC78126A-C1F1-49EF-87D7-57071D7EA8F4}" type="presParOf" srcId="{90E2C308-1E42-4911-823C-F76E4C15F6C4}" destId="{1C52620B-66F9-4E4D-BDEE-C2B93D6ECBF3}" srcOrd="0" destOrd="0" presId="urn:microsoft.com/office/officeart/2008/layout/VerticalCurvedList"/>
    <dgm:cxn modelId="{627C25B8-5A1D-49E5-995E-1964B9CE3722}" type="presParOf" srcId="{90E2C308-1E42-4911-823C-F76E4C15F6C4}" destId="{7B5BDB35-90B1-4A88-A90D-57A7E467F0DF}" srcOrd="1" destOrd="0" presId="urn:microsoft.com/office/officeart/2008/layout/VerticalCurvedList"/>
    <dgm:cxn modelId="{A288CD9F-48CF-43D3-9907-19D60D27272F}" type="presParOf" srcId="{90E2C308-1E42-4911-823C-F76E4C15F6C4}" destId="{413F1FFF-57D2-4589-A6A6-DBDEA7D8D94F}" srcOrd="2" destOrd="0" presId="urn:microsoft.com/office/officeart/2008/layout/VerticalCurvedList"/>
    <dgm:cxn modelId="{D593B5BC-2021-4276-B85C-5BA7979BA774}" type="presParOf" srcId="{90E2C308-1E42-4911-823C-F76E4C15F6C4}" destId="{B542AF9C-5A3F-4A47-88E0-D74F1A888FB5}" srcOrd="3" destOrd="0" presId="urn:microsoft.com/office/officeart/2008/layout/VerticalCurvedList"/>
    <dgm:cxn modelId="{BD8A6755-5D99-4AF6-8EA0-C6CE4120BEB0}" type="presParOf" srcId="{53DE433A-C59C-4056-9B68-69906E073A29}" destId="{1ECE52EC-6088-4F9F-B544-860954F6C53D}" srcOrd="1" destOrd="0" presId="urn:microsoft.com/office/officeart/2008/layout/VerticalCurvedList"/>
    <dgm:cxn modelId="{B5256DBC-3FB4-4A93-93D7-8C88A9F0B322}" type="presParOf" srcId="{53DE433A-C59C-4056-9B68-69906E073A29}" destId="{D603FC7C-250D-4373-85FF-3DC3B3513307}" srcOrd="2" destOrd="0" presId="urn:microsoft.com/office/officeart/2008/layout/VerticalCurvedList"/>
    <dgm:cxn modelId="{0F4577E4-5E20-4E6F-A3F9-523AB52F5103}" type="presParOf" srcId="{D603FC7C-250D-4373-85FF-3DC3B3513307}" destId="{8A4C6AEB-FB54-4855-A679-946FB38DC39C}" srcOrd="0" destOrd="0" presId="urn:microsoft.com/office/officeart/2008/layout/VerticalCurvedList"/>
    <dgm:cxn modelId="{14343DC9-1235-452C-8B18-0C196BFAB172}" type="presParOf" srcId="{53DE433A-C59C-4056-9B68-69906E073A29}" destId="{62637F10-A031-4022-B307-3A778A24C7C1}" srcOrd="3" destOrd="0" presId="urn:microsoft.com/office/officeart/2008/layout/VerticalCurvedList"/>
    <dgm:cxn modelId="{4961B92A-DDC5-489B-88F5-5EC07377AE2D}" type="presParOf" srcId="{53DE433A-C59C-4056-9B68-69906E073A29}" destId="{35331BFD-C937-44A7-9D34-A09DFDD91285}" srcOrd="4" destOrd="0" presId="urn:microsoft.com/office/officeart/2008/layout/VerticalCurvedList"/>
    <dgm:cxn modelId="{B32CE786-8CAF-4758-AA2A-7A04127B2AFA}" type="presParOf" srcId="{35331BFD-C937-44A7-9D34-A09DFDD91285}" destId="{00FE803B-EF0E-45A1-82D9-E4632FD609A3}" srcOrd="0" destOrd="0" presId="urn:microsoft.com/office/officeart/2008/layout/VerticalCurvedList"/>
    <dgm:cxn modelId="{A1F6FAD5-66F1-45EB-80C0-21D7FE3BFC36}" type="presParOf" srcId="{53DE433A-C59C-4056-9B68-69906E073A29}" destId="{C6ED668A-C0ED-4D3E-AE37-CE070EA8BA9B}" srcOrd="5" destOrd="0" presId="urn:microsoft.com/office/officeart/2008/layout/VerticalCurvedList"/>
    <dgm:cxn modelId="{0385DD9E-2232-4421-B000-6840F9690E07}" type="presParOf" srcId="{53DE433A-C59C-4056-9B68-69906E073A29}" destId="{9C77EF98-FBF0-44BD-9061-DF4C4A79C133}" srcOrd="6" destOrd="0" presId="urn:microsoft.com/office/officeart/2008/layout/VerticalCurvedList"/>
    <dgm:cxn modelId="{2BE6A921-F569-4536-8D0F-6863284C29F4}" type="presParOf" srcId="{9C77EF98-FBF0-44BD-9061-DF4C4A79C133}" destId="{8BB806B0-6708-47B9-902A-8B4801D19374}" srcOrd="0" destOrd="0" presId="urn:microsoft.com/office/officeart/2008/layout/VerticalCurvedList"/>
    <dgm:cxn modelId="{EB47CDD4-4DF4-41C7-992E-DA7AA9683787}" type="presParOf" srcId="{53DE433A-C59C-4056-9B68-69906E073A29}" destId="{50801DB2-C8A7-4219-B032-6864C0AAF036}" srcOrd="7" destOrd="0" presId="urn:microsoft.com/office/officeart/2008/layout/VerticalCurvedList"/>
    <dgm:cxn modelId="{61C422DC-8EBA-4C95-814D-474C11BA7EF6}" type="presParOf" srcId="{53DE433A-C59C-4056-9B68-69906E073A29}" destId="{C2A02898-746B-48DA-93C1-11982500A664}" srcOrd="8" destOrd="0" presId="urn:microsoft.com/office/officeart/2008/layout/VerticalCurvedList"/>
    <dgm:cxn modelId="{3BDE212A-49C7-4087-B140-9DC25BCF9CAA}" type="presParOf" srcId="{C2A02898-746B-48DA-93C1-11982500A664}" destId="{9A108CC7-380F-4AF1-BB67-A74B90B8BE93}" srcOrd="0" destOrd="0" presId="urn:microsoft.com/office/officeart/2008/layout/VerticalCurvedList"/>
    <dgm:cxn modelId="{376613F6-C7B3-4FDD-9175-8A88B2952EB3}" type="presParOf" srcId="{53DE433A-C59C-4056-9B68-69906E073A29}" destId="{7485C06D-610F-423B-B33C-1784447496D7}" srcOrd="9" destOrd="0" presId="urn:microsoft.com/office/officeart/2008/layout/VerticalCurvedList"/>
    <dgm:cxn modelId="{376C687B-07BB-4D6D-85AA-EE9E77E7145F}" type="presParOf" srcId="{53DE433A-C59C-4056-9B68-69906E073A29}" destId="{6E1FF7A4-4BD7-4E47-A6B7-0047A8CE5A3B}" srcOrd="10" destOrd="0" presId="urn:microsoft.com/office/officeart/2008/layout/VerticalCurvedList"/>
    <dgm:cxn modelId="{7A071064-ADD7-4A2F-9825-9B42A5C374E2}" type="presParOf" srcId="{6E1FF7A4-4BD7-4E47-A6B7-0047A8CE5A3B}" destId="{14EBF53B-6235-4E8C-8F51-F9EF0FC06003}" srcOrd="0" destOrd="0" presId="urn:microsoft.com/office/officeart/2008/layout/VerticalCurvedList"/>
    <dgm:cxn modelId="{D39A0616-7615-4E6F-BFAA-EA291B08F88E}" type="presParOf" srcId="{53DE433A-C59C-4056-9B68-69906E073A29}" destId="{BB37F424-D6FF-47C8-A6D7-0CEAB1ED7E96}" srcOrd="11" destOrd="0" presId="urn:microsoft.com/office/officeart/2008/layout/VerticalCurvedList"/>
    <dgm:cxn modelId="{70512358-A77B-441E-BF23-748169DD4205}" type="presParOf" srcId="{53DE433A-C59C-4056-9B68-69906E073A29}" destId="{9BDFCE7B-A2BC-4173-B248-D7F61DDE9F97}" srcOrd="12" destOrd="0" presId="urn:microsoft.com/office/officeart/2008/layout/VerticalCurvedList"/>
    <dgm:cxn modelId="{D984EC0B-763D-42AA-9868-8D806B394DFA}" type="presParOf" srcId="{9BDFCE7B-A2BC-4173-B248-D7F61DDE9F97}" destId="{2A5485DD-D2B8-498B-B902-07FF41D2A945}" srcOrd="0" destOrd="0" presId="urn:microsoft.com/office/officeart/2008/layout/VerticalCurvedList"/>
    <dgm:cxn modelId="{84678610-E8E4-41F4-8CC5-1FA3DFEDE7B8}" type="presParOf" srcId="{53DE433A-C59C-4056-9B68-69906E073A29}" destId="{FB19CE80-69E3-436F-8CC4-C23482192796}" srcOrd="13" destOrd="0" presId="urn:microsoft.com/office/officeart/2008/layout/VerticalCurvedList"/>
    <dgm:cxn modelId="{BAC649C8-9126-409A-A4A6-A95F1C3B8C23}" type="presParOf" srcId="{53DE433A-C59C-4056-9B68-69906E073A29}" destId="{F1945972-B704-4FD2-9679-85005BFD7940}" srcOrd="14" destOrd="0" presId="urn:microsoft.com/office/officeart/2008/layout/VerticalCurvedList"/>
    <dgm:cxn modelId="{C8A5CA89-85AE-471D-B751-312600D8ED73}" type="presParOf" srcId="{F1945972-B704-4FD2-9679-85005BFD7940}" destId="{DDAEA881-242D-49C0-932A-35B31765ACE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5BDB35-90B1-4A88-A90D-57A7E467F0DF}">
      <dsp:nvSpPr>
        <dsp:cNvPr id="0" name=""/>
        <dsp:cNvSpPr/>
      </dsp:nvSpPr>
      <dsp:spPr>
        <a:xfrm>
          <a:off x="-5579824" y="-854694"/>
          <a:ext cx="6647149" cy="6647149"/>
        </a:xfrm>
        <a:prstGeom prst="blockArc">
          <a:avLst>
            <a:gd name="adj1" fmla="val 18900000"/>
            <a:gd name="adj2" fmla="val 2700000"/>
            <a:gd name="adj3" fmla="val 325"/>
          </a:avLst>
        </a:prstGeom>
        <a:noFill/>
        <a:ln w="19050" cap="rnd" cmpd="sng" algn="ctr">
          <a:solidFill>
            <a:schemeClr val="accent5">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1ECE52EC-6088-4F9F-B544-860954F6C53D}">
      <dsp:nvSpPr>
        <dsp:cNvPr id="0" name=""/>
        <dsp:cNvSpPr/>
      </dsp:nvSpPr>
      <dsp:spPr>
        <a:xfrm>
          <a:off x="346383" y="224470"/>
          <a:ext cx="4599843" cy="448743"/>
        </a:xfrm>
        <a:prstGeom prst="rect">
          <a:avLst/>
        </a:prstGeom>
        <a:solidFill>
          <a:schemeClr val="accent5">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56190" tIns="48260" rIns="48260" bIns="48260" numCol="1" spcCol="1270" anchor="ctr" anchorCtr="0">
          <a:noAutofit/>
        </a:bodyPr>
        <a:lstStyle/>
        <a:p>
          <a:pPr lvl="0" algn="l" defTabSz="844550">
            <a:lnSpc>
              <a:spcPct val="90000"/>
            </a:lnSpc>
            <a:spcBef>
              <a:spcPct val="0"/>
            </a:spcBef>
            <a:spcAft>
              <a:spcPct val="35000"/>
            </a:spcAft>
          </a:pPr>
          <a:r>
            <a:rPr lang="en-US" sz="1900" kern="1200" dirty="0" smtClean="0"/>
            <a:t>Detection and recognition</a:t>
          </a:r>
          <a:endParaRPr lang="en-US" sz="1900" kern="1200" dirty="0"/>
        </a:p>
      </dsp:txBody>
      <dsp:txXfrm>
        <a:off x="346383" y="224470"/>
        <a:ext cx="4599843" cy="448743"/>
      </dsp:txXfrm>
    </dsp:sp>
    <dsp:sp modelId="{8A4C6AEB-FB54-4855-A679-946FB38DC39C}">
      <dsp:nvSpPr>
        <dsp:cNvPr id="0" name=""/>
        <dsp:cNvSpPr/>
      </dsp:nvSpPr>
      <dsp:spPr>
        <a:xfrm>
          <a:off x="65919" y="168377"/>
          <a:ext cx="560929" cy="560929"/>
        </a:xfrm>
        <a:prstGeom prst="ellipse">
          <a:avLst/>
        </a:prstGeom>
        <a:solidFill>
          <a:schemeClr val="lt1">
            <a:hueOff val="0"/>
            <a:satOff val="0"/>
            <a:lumOff val="0"/>
            <a:alphaOff val="0"/>
          </a:schemeClr>
        </a:solidFill>
        <a:ln w="9525" cap="rnd" cmpd="sng" algn="ctr">
          <a:solidFill>
            <a:schemeClr val="accent5">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62637F10-A031-4022-B307-3A778A24C7C1}">
      <dsp:nvSpPr>
        <dsp:cNvPr id="0" name=""/>
        <dsp:cNvSpPr/>
      </dsp:nvSpPr>
      <dsp:spPr>
        <a:xfrm>
          <a:off x="752761" y="897981"/>
          <a:ext cx="4193465" cy="448743"/>
        </a:xfrm>
        <a:prstGeom prst="rect">
          <a:avLst/>
        </a:prstGeom>
        <a:solidFill>
          <a:schemeClr val="accent5">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56190" tIns="48260" rIns="48260" bIns="48260" numCol="1" spcCol="1270" anchor="ctr" anchorCtr="0">
          <a:noAutofit/>
        </a:bodyPr>
        <a:lstStyle/>
        <a:p>
          <a:pPr lvl="0" algn="l" defTabSz="844550">
            <a:lnSpc>
              <a:spcPct val="90000"/>
            </a:lnSpc>
            <a:spcBef>
              <a:spcPct val="0"/>
            </a:spcBef>
            <a:spcAft>
              <a:spcPct val="35000"/>
            </a:spcAft>
          </a:pPr>
          <a:r>
            <a:rPr lang="en-US" sz="1900" kern="1200" dirty="0" smtClean="0"/>
            <a:t>Text extraction</a:t>
          </a:r>
          <a:endParaRPr lang="en-US" sz="1900" kern="1200" dirty="0"/>
        </a:p>
      </dsp:txBody>
      <dsp:txXfrm>
        <a:off x="752761" y="897981"/>
        <a:ext cx="4193465" cy="448743"/>
      </dsp:txXfrm>
    </dsp:sp>
    <dsp:sp modelId="{00FE803B-EF0E-45A1-82D9-E4632FD609A3}">
      <dsp:nvSpPr>
        <dsp:cNvPr id="0" name=""/>
        <dsp:cNvSpPr/>
      </dsp:nvSpPr>
      <dsp:spPr>
        <a:xfrm>
          <a:off x="472296" y="841888"/>
          <a:ext cx="560929" cy="560929"/>
        </a:xfrm>
        <a:prstGeom prst="ellipse">
          <a:avLst/>
        </a:prstGeom>
        <a:solidFill>
          <a:schemeClr val="lt1">
            <a:hueOff val="0"/>
            <a:satOff val="0"/>
            <a:lumOff val="0"/>
            <a:alphaOff val="0"/>
          </a:schemeClr>
        </a:solidFill>
        <a:ln w="9525" cap="rnd" cmpd="sng" algn="ctr">
          <a:solidFill>
            <a:schemeClr val="accent5">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C6ED668A-C0ED-4D3E-AE37-CE070EA8BA9B}">
      <dsp:nvSpPr>
        <dsp:cNvPr id="0" name=""/>
        <dsp:cNvSpPr/>
      </dsp:nvSpPr>
      <dsp:spPr>
        <a:xfrm>
          <a:off x="975454" y="1570997"/>
          <a:ext cx="3970772" cy="448743"/>
        </a:xfrm>
        <a:prstGeom prst="rect">
          <a:avLst/>
        </a:prstGeom>
        <a:solidFill>
          <a:schemeClr val="accent5">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56190" tIns="48260" rIns="48260" bIns="48260" numCol="1" spcCol="1270" anchor="ctr" anchorCtr="0">
          <a:noAutofit/>
        </a:bodyPr>
        <a:lstStyle/>
        <a:p>
          <a:pPr lvl="0" algn="l" defTabSz="844550">
            <a:lnSpc>
              <a:spcPct val="90000"/>
            </a:lnSpc>
            <a:spcBef>
              <a:spcPct val="0"/>
            </a:spcBef>
            <a:spcAft>
              <a:spcPct val="35000"/>
            </a:spcAft>
          </a:pPr>
          <a:r>
            <a:rPr lang="en-US" sz="1900" kern="1200" dirty="0" smtClean="0"/>
            <a:t>Real time analysis</a:t>
          </a:r>
          <a:endParaRPr lang="en-US" sz="1900" kern="1200" dirty="0"/>
        </a:p>
      </dsp:txBody>
      <dsp:txXfrm>
        <a:off x="975454" y="1570997"/>
        <a:ext cx="3970772" cy="448743"/>
      </dsp:txXfrm>
    </dsp:sp>
    <dsp:sp modelId="{8BB806B0-6708-47B9-902A-8B4801D19374}">
      <dsp:nvSpPr>
        <dsp:cNvPr id="0" name=""/>
        <dsp:cNvSpPr/>
      </dsp:nvSpPr>
      <dsp:spPr>
        <a:xfrm>
          <a:off x="694989" y="1514904"/>
          <a:ext cx="560929" cy="560929"/>
        </a:xfrm>
        <a:prstGeom prst="ellipse">
          <a:avLst/>
        </a:prstGeom>
        <a:solidFill>
          <a:schemeClr val="lt1">
            <a:hueOff val="0"/>
            <a:satOff val="0"/>
            <a:lumOff val="0"/>
            <a:alphaOff val="0"/>
          </a:schemeClr>
        </a:solidFill>
        <a:ln w="9525" cap="rnd" cmpd="sng" algn="ctr">
          <a:solidFill>
            <a:schemeClr val="accent5">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50801DB2-C8A7-4219-B032-6864C0AAF036}">
      <dsp:nvSpPr>
        <dsp:cNvPr id="0" name=""/>
        <dsp:cNvSpPr/>
      </dsp:nvSpPr>
      <dsp:spPr>
        <a:xfrm>
          <a:off x="1046558" y="2244508"/>
          <a:ext cx="3899668" cy="448743"/>
        </a:xfrm>
        <a:prstGeom prst="rect">
          <a:avLst/>
        </a:prstGeom>
        <a:solidFill>
          <a:schemeClr val="accent5">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56190" tIns="48260" rIns="48260" bIns="48260" numCol="1" spcCol="1270" anchor="ctr" anchorCtr="0">
          <a:noAutofit/>
        </a:bodyPr>
        <a:lstStyle/>
        <a:p>
          <a:pPr lvl="0" algn="l" defTabSz="844550">
            <a:lnSpc>
              <a:spcPct val="90000"/>
            </a:lnSpc>
            <a:spcBef>
              <a:spcPct val="0"/>
            </a:spcBef>
            <a:spcAft>
              <a:spcPct val="35000"/>
            </a:spcAft>
          </a:pPr>
          <a:r>
            <a:rPr lang="en-US" sz="1900" kern="1200" dirty="0" smtClean="0"/>
            <a:t>Custom labels</a:t>
          </a:r>
          <a:endParaRPr lang="en-US" sz="1900" kern="1200" dirty="0"/>
        </a:p>
      </dsp:txBody>
      <dsp:txXfrm>
        <a:off x="1046558" y="2244508"/>
        <a:ext cx="3899668" cy="448743"/>
      </dsp:txXfrm>
    </dsp:sp>
    <dsp:sp modelId="{9A108CC7-380F-4AF1-BB67-A74B90B8BE93}">
      <dsp:nvSpPr>
        <dsp:cNvPr id="0" name=""/>
        <dsp:cNvSpPr/>
      </dsp:nvSpPr>
      <dsp:spPr>
        <a:xfrm>
          <a:off x="766093" y="2188415"/>
          <a:ext cx="560929" cy="560929"/>
        </a:xfrm>
        <a:prstGeom prst="ellipse">
          <a:avLst/>
        </a:prstGeom>
        <a:solidFill>
          <a:schemeClr val="lt1">
            <a:hueOff val="0"/>
            <a:satOff val="0"/>
            <a:lumOff val="0"/>
            <a:alphaOff val="0"/>
          </a:schemeClr>
        </a:solidFill>
        <a:ln w="9525" cap="rnd" cmpd="sng" algn="ctr">
          <a:solidFill>
            <a:schemeClr val="accent5">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7485C06D-610F-423B-B33C-1784447496D7}">
      <dsp:nvSpPr>
        <dsp:cNvPr id="0" name=""/>
        <dsp:cNvSpPr/>
      </dsp:nvSpPr>
      <dsp:spPr>
        <a:xfrm>
          <a:off x="975454" y="2918018"/>
          <a:ext cx="3970772" cy="448743"/>
        </a:xfrm>
        <a:prstGeom prst="rect">
          <a:avLst/>
        </a:prstGeom>
        <a:solidFill>
          <a:schemeClr val="accent5">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56190" tIns="48260" rIns="48260" bIns="48260" numCol="1" spcCol="1270" anchor="ctr" anchorCtr="0">
          <a:noAutofit/>
        </a:bodyPr>
        <a:lstStyle/>
        <a:p>
          <a:pPr lvl="0" algn="l" defTabSz="844550">
            <a:lnSpc>
              <a:spcPct val="90000"/>
            </a:lnSpc>
            <a:spcBef>
              <a:spcPct val="0"/>
            </a:spcBef>
            <a:spcAft>
              <a:spcPct val="35000"/>
            </a:spcAft>
          </a:pPr>
          <a:r>
            <a:rPr lang="en-US" sz="1900" kern="1200" dirty="0" smtClean="0"/>
            <a:t>Integration with AWS Services</a:t>
          </a:r>
          <a:endParaRPr lang="en-US" sz="1900" kern="1200" dirty="0"/>
        </a:p>
      </dsp:txBody>
      <dsp:txXfrm>
        <a:off x="975454" y="2918018"/>
        <a:ext cx="3970772" cy="448743"/>
      </dsp:txXfrm>
    </dsp:sp>
    <dsp:sp modelId="{14EBF53B-6235-4E8C-8F51-F9EF0FC06003}">
      <dsp:nvSpPr>
        <dsp:cNvPr id="0" name=""/>
        <dsp:cNvSpPr/>
      </dsp:nvSpPr>
      <dsp:spPr>
        <a:xfrm>
          <a:off x="694989" y="2861925"/>
          <a:ext cx="560929" cy="560929"/>
        </a:xfrm>
        <a:prstGeom prst="ellipse">
          <a:avLst/>
        </a:prstGeom>
        <a:solidFill>
          <a:schemeClr val="lt1">
            <a:hueOff val="0"/>
            <a:satOff val="0"/>
            <a:lumOff val="0"/>
            <a:alphaOff val="0"/>
          </a:schemeClr>
        </a:solidFill>
        <a:ln w="9525" cap="rnd" cmpd="sng" algn="ctr">
          <a:solidFill>
            <a:schemeClr val="accent5">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BB37F424-D6FF-47C8-A6D7-0CEAB1ED7E96}">
      <dsp:nvSpPr>
        <dsp:cNvPr id="0" name=""/>
        <dsp:cNvSpPr/>
      </dsp:nvSpPr>
      <dsp:spPr>
        <a:xfrm>
          <a:off x="752761" y="3591035"/>
          <a:ext cx="4193465" cy="448743"/>
        </a:xfrm>
        <a:prstGeom prst="rect">
          <a:avLst/>
        </a:prstGeom>
        <a:solidFill>
          <a:schemeClr val="accent5">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56190" tIns="48260" rIns="48260" bIns="48260" numCol="1" spcCol="1270" anchor="ctr" anchorCtr="0">
          <a:noAutofit/>
        </a:bodyPr>
        <a:lstStyle/>
        <a:p>
          <a:pPr lvl="0" algn="l" defTabSz="844550">
            <a:lnSpc>
              <a:spcPct val="90000"/>
            </a:lnSpc>
            <a:spcBef>
              <a:spcPct val="0"/>
            </a:spcBef>
            <a:spcAft>
              <a:spcPct val="35000"/>
            </a:spcAft>
          </a:pPr>
          <a:r>
            <a:rPr lang="en-US" sz="1900" kern="1200" dirty="0" smtClean="0"/>
            <a:t>Security and compliance</a:t>
          </a:r>
          <a:endParaRPr lang="en-US" sz="1900" kern="1200" dirty="0"/>
        </a:p>
      </dsp:txBody>
      <dsp:txXfrm>
        <a:off x="752761" y="3591035"/>
        <a:ext cx="4193465" cy="448743"/>
      </dsp:txXfrm>
    </dsp:sp>
    <dsp:sp modelId="{2A5485DD-D2B8-498B-B902-07FF41D2A945}">
      <dsp:nvSpPr>
        <dsp:cNvPr id="0" name=""/>
        <dsp:cNvSpPr/>
      </dsp:nvSpPr>
      <dsp:spPr>
        <a:xfrm>
          <a:off x="472296" y="3534942"/>
          <a:ext cx="560929" cy="560929"/>
        </a:xfrm>
        <a:prstGeom prst="ellipse">
          <a:avLst/>
        </a:prstGeom>
        <a:solidFill>
          <a:schemeClr val="lt1">
            <a:hueOff val="0"/>
            <a:satOff val="0"/>
            <a:lumOff val="0"/>
            <a:alphaOff val="0"/>
          </a:schemeClr>
        </a:solidFill>
        <a:ln w="9525" cap="rnd" cmpd="sng" algn="ctr">
          <a:solidFill>
            <a:schemeClr val="accent5">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FB19CE80-69E3-436F-8CC4-C23482192796}">
      <dsp:nvSpPr>
        <dsp:cNvPr id="0" name=""/>
        <dsp:cNvSpPr/>
      </dsp:nvSpPr>
      <dsp:spPr>
        <a:xfrm>
          <a:off x="346383" y="4264545"/>
          <a:ext cx="4599843" cy="448743"/>
        </a:xfrm>
        <a:prstGeom prst="rect">
          <a:avLst/>
        </a:prstGeom>
        <a:solidFill>
          <a:schemeClr val="accent5">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356190" tIns="48260" rIns="48260" bIns="48260" numCol="1" spcCol="1270" anchor="ctr" anchorCtr="0">
          <a:noAutofit/>
        </a:bodyPr>
        <a:lstStyle/>
        <a:p>
          <a:pPr lvl="0" algn="l" defTabSz="844550">
            <a:lnSpc>
              <a:spcPct val="90000"/>
            </a:lnSpc>
            <a:spcBef>
              <a:spcPct val="0"/>
            </a:spcBef>
            <a:spcAft>
              <a:spcPct val="35000"/>
            </a:spcAft>
          </a:pPr>
          <a:r>
            <a:rPr lang="en-US" sz="1900" kern="1200" dirty="0" smtClean="0"/>
            <a:t>API and SDKs</a:t>
          </a:r>
          <a:endParaRPr lang="en-US" sz="1900" kern="1200" dirty="0"/>
        </a:p>
      </dsp:txBody>
      <dsp:txXfrm>
        <a:off x="346383" y="4264545"/>
        <a:ext cx="4599843" cy="448743"/>
      </dsp:txXfrm>
    </dsp:sp>
    <dsp:sp modelId="{DDAEA881-242D-49C0-932A-35B31765ACE3}">
      <dsp:nvSpPr>
        <dsp:cNvPr id="0" name=""/>
        <dsp:cNvSpPr/>
      </dsp:nvSpPr>
      <dsp:spPr>
        <a:xfrm>
          <a:off x="65919" y="4208452"/>
          <a:ext cx="560929" cy="560929"/>
        </a:xfrm>
        <a:prstGeom prst="ellipse">
          <a:avLst/>
        </a:prstGeom>
        <a:solidFill>
          <a:schemeClr val="lt1">
            <a:hueOff val="0"/>
            <a:satOff val="0"/>
            <a:lumOff val="0"/>
            <a:alphaOff val="0"/>
          </a:schemeClr>
        </a:solidFill>
        <a:ln w="9525" cap="rnd" cmpd="sng" algn="ctr">
          <a:solidFill>
            <a:schemeClr val="accent5">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12/17/2023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12/17/2023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12/17/2023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12/17/2023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12/17/2023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12/17/2023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12/17/2023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12/17/2023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hyperlink" Target="https://docs.aws.amazon.com/AWSJavaScriptSDK/latest/AWS/Rekognition.html"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 Id="rId4" Type="http://schemas.openxmlformats.org/officeDocument/2006/relationships/hyperlink" Target="http://127.0.0.1:5500/viewer.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800" dirty="0" smtClean="0"/>
              <a:t>Video Indexing Application Using Amazon </a:t>
            </a:r>
            <a:r>
              <a:rPr lang="en-US" sz="4800" dirty="0"/>
              <a:t>R</a:t>
            </a:r>
            <a:r>
              <a:rPr lang="en-US" sz="4800" dirty="0" smtClean="0"/>
              <a:t>ekognition</a:t>
            </a:r>
            <a:endParaRPr lang="en-IN" sz="4800" dirty="0"/>
          </a:p>
        </p:txBody>
      </p:sp>
      <p:sp>
        <p:nvSpPr>
          <p:cNvPr id="3" name="Subtitle 2"/>
          <p:cNvSpPr>
            <a:spLocks noGrp="1"/>
          </p:cNvSpPr>
          <p:nvPr>
            <p:ph type="subTitle" idx="1"/>
          </p:nvPr>
        </p:nvSpPr>
        <p:spPr>
          <a:xfrm>
            <a:off x="1154955" y="4777380"/>
            <a:ext cx="8825658" cy="1371960"/>
          </a:xfrm>
        </p:spPr>
        <p:txBody>
          <a:bodyPr>
            <a:normAutofit/>
          </a:bodyPr>
          <a:lstStyle/>
          <a:p>
            <a:r>
              <a:rPr lang="en-US" dirty="0" smtClean="0"/>
              <a:t>Tanya Chhabhadiya</a:t>
            </a:r>
          </a:p>
          <a:p>
            <a:r>
              <a:rPr lang="en-US" dirty="0" smtClean="0"/>
              <a:t>20210701007</a:t>
            </a:r>
          </a:p>
          <a:p>
            <a:r>
              <a:rPr lang="en-US" b="1" dirty="0"/>
              <a:t>Course Code and Title: 21BSCS35C03 – AWS Cloud</a:t>
            </a:r>
            <a:endParaRPr lang="en-IN" dirty="0"/>
          </a:p>
          <a:p>
            <a:endParaRPr lang="en-IN" dirty="0"/>
          </a:p>
        </p:txBody>
      </p:sp>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backgroundRemoval t="34375" b="59375" l="53807" r="94656"/>
                    </a14:imgEffect>
                  </a14:imgLayer>
                </a14:imgProps>
              </a:ext>
            </a:extLst>
          </a:blip>
          <a:srcRect l="52332" t="31508" r="31200" b="37513"/>
          <a:stretch/>
        </p:blipFill>
        <p:spPr>
          <a:xfrm>
            <a:off x="8996480" y="737062"/>
            <a:ext cx="1968266" cy="2081631"/>
          </a:xfrm>
          <a:prstGeom prst="rect">
            <a:avLst/>
          </a:prstGeom>
        </p:spPr>
      </p:pic>
      <p:pic>
        <p:nvPicPr>
          <p:cNvPr id="5" name="Picture 4"/>
          <p:cNvPicPr>
            <a:picLocks noChangeAspect="1"/>
          </p:cNvPicPr>
          <p:nvPr/>
        </p:nvPicPr>
        <p:blipFill rotWithShape="1">
          <a:blip r:embed="rId4"/>
          <a:srcRect l="51309" t="30699" r="4147" b="36581"/>
          <a:stretch/>
        </p:blipFill>
        <p:spPr>
          <a:xfrm>
            <a:off x="739588" y="586381"/>
            <a:ext cx="5795683" cy="2393576"/>
          </a:xfrm>
          <a:prstGeom prst="rect">
            <a:avLst/>
          </a:prstGeom>
        </p:spPr>
      </p:pic>
      <p:cxnSp>
        <p:nvCxnSpPr>
          <p:cNvPr id="9" name="Straight Arrow Connector 8"/>
          <p:cNvCxnSpPr/>
          <p:nvPr/>
        </p:nvCxnSpPr>
        <p:spPr>
          <a:xfrm>
            <a:off x="6804212" y="1780743"/>
            <a:ext cx="2025511"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295520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13529"/>
            <a:ext cx="9404723" cy="971133"/>
          </a:xfrm>
        </p:spPr>
        <p:txBody>
          <a:bodyPr/>
          <a:lstStyle/>
          <a:p>
            <a:r>
              <a:rPr lang="en-US" dirty="0" smtClean="0"/>
              <a:t>Configure S3</a:t>
            </a:r>
            <a:endParaRPr lang="en-IN" dirty="0"/>
          </a:p>
        </p:txBody>
      </p:sp>
      <p:sp>
        <p:nvSpPr>
          <p:cNvPr id="3" name="TextBox 2"/>
          <p:cNvSpPr txBox="1"/>
          <p:nvPr/>
        </p:nvSpPr>
        <p:spPr>
          <a:xfrm>
            <a:off x="646111" y="2338251"/>
            <a:ext cx="2782389" cy="2862322"/>
          </a:xfrm>
          <a:prstGeom prst="rect">
            <a:avLst/>
          </a:prstGeom>
          <a:noFill/>
        </p:spPr>
        <p:txBody>
          <a:bodyPr wrap="square" rtlCol="0">
            <a:spAutoFit/>
          </a:bodyPr>
          <a:lstStyle/>
          <a:p>
            <a:pPr marL="342900" indent="-342900">
              <a:buAutoNum type="arabicPeriod"/>
            </a:pPr>
            <a:r>
              <a:rPr lang="en-US" dirty="0" smtClean="0"/>
              <a:t>Create the bucket</a:t>
            </a:r>
          </a:p>
          <a:p>
            <a:pPr marL="342900" indent="-342900">
              <a:buAutoNum type="arabicPeriod"/>
            </a:pPr>
            <a:r>
              <a:rPr lang="en-US" dirty="0" smtClean="0"/>
              <a:t>Enter details like region name, public access allowance  correctly.</a:t>
            </a:r>
          </a:p>
          <a:p>
            <a:pPr marL="342900" indent="-342900">
              <a:buAutoNum type="arabicPeriod"/>
            </a:pPr>
            <a:r>
              <a:rPr lang="en-US" dirty="0" smtClean="0"/>
              <a:t>Go to permissions after bucket is created and set the CORS and bucket policy</a:t>
            </a:r>
            <a:endParaRPr lang="en-IN" dirty="0"/>
          </a:p>
        </p:txBody>
      </p:sp>
      <p:pic>
        <p:nvPicPr>
          <p:cNvPr id="4" name="Picture 3"/>
          <p:cNvPicPr>
            <a:picLocks noChangeAspect="1"/>
          </p:cNvPicPr>
          <p:nvPr/>
        </p:nvPicPr>
        <p:blipFill rotWithShape="1">
          <a:blip r:embed="rId2"/>
          <a:srcRect l="55546" t="26135" r="6415" b="20799"/>
          <a:stretch/>
        </p:blipFill>
        <p:spPr>
          <a:xfrm>
            <a:off x="10142662" y="576297"/>
            <a:ext cx="1313463" cy="723974"/>
          </a:xfrm>
          <a:prstGeom prst="rect">
            <a:avLst/>
          </a:prstGeom>
        </p:spPr>
      </p:pic>
      <p:pic>
        <p:nvPicPr>
          <p:cNvPr id="5" name="Picture 4"/>
          <p:cNvPicPr/>
          <p:nvPr/>
        </p:nvPicPr>
        <p:blipFill rotWithShape="1">
          <a:blip r:embed="rId3" cstate="print">
            <a:extLst>
              <a:ext uri="{28A0092B-C50C-407E-A947-70E740481C1C}">
                <a14:useLocalDpi xmlns:a14="http://schemas.microsoft.com/office/drawing/2010/main" val="0"/>
              </a:ext>
            </a:extLst>
          </a:blip>
          <a:srcRect l="3407" t="15945" r="177" b="9271"/>
          <a:stretch/>
        </p:blipFill>
        <p:spPr bwMode="auto">
          <a:xfrm>
            <a:off x="3804919" y="1867989"/>
            <a:ext cx="7651205" cy="423236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883783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 AWS SDK Documentation</a:t>
            </a:r>
            <a:endParaRPr lang="en-IN" dirty="0"/>
          </a:p>
        </p:txBody>
      </p:sp>
      <p:sp>
        <p:nvSpPr>
          <p:cNvPr id="3" name="Content Placeholder 2"/>
          <p:cNvSpPr>
            <a:spLocks noGrp="1"/>
          </p:cNvSpPr>
          <p:nvPr>
            <p:ph idx="1"/>
          </p:nvPr>
        </p:nvSpPr>
        <p:spPr/>
        <p:txBody>
          <a:bodyPr>
            <a:normAutofit lnSpcReduction="10000"/>
          </a:bodyPr>
          <a:lstStyle/>
          <a:p>
            <a:r>
              <a:rPr lang="en-IN" dirty="0"/>
              <a:t>In order to use command like get and start we use SDK Documentation for </a:t>
            </a:r>
            <a:r>
              <a:rPr lang="en-IN" dirty="0" err="1"/>
              <a:t>Rekognition</a:t>
            </a:r>
            <a:r>
              <a:rPr lang="en-IN" dirty="0"/>
              <a:t> API. The code for JavaScript is used for building the web application</a:t>
            </a:r>
          </a:p>
          <a:p>
            <a:pPr marL="0" indent="0">
              <a:buNone/>
            </a:pPr>
            <a:r>
              <a:rPr lang="en-IN" dirty="0"/>
              <a:t>The steps are:</a:t>
            </a:r>
          </a:p>
          <a:p>
            <a:pPr lvl="0"/>
            <a:r>
              <a:rPr lang="en-IN" dirty="0"/>
              <a:t>Familiarize yourself with the AWS SDK documentation for the programming language of choice (e.g., JavaScript).</a:t>
            </a:r>
          </a:p>
          <a:p>
            <a:pPr lvl="0"/>
            <a:r>
              <a:rPr lang="en-IN" dirty="0"/>
              <a:t>Learn how to authenticate and interact with AWS services programmatically using the SDK.</a:t>
            </a:r>
          </a:p>
          <a:p>
            <a:pPr lvl="0"/>
            <a:r>
              <a:rPr lang="en-IN" dirty="0"/>
              <a:t>Understand key concepts like AWS credentials, service endpoints, and error handling</a:t>
            </a:r>
            <a:r>
              <a:rPr lang="en-IN" dirty="0" smtClean="0"/>
              <a:t>.</a:t>
            </a:r>
          </a:p>
          <a:p>
            <a:pPr marL="0" indent="0">
              <a:buNone/>
            </a:pPr>
            <a:r>
              <a:rPr lang="en-US" u="sng" dirty="0">
                <a:hlinkClick r:id="rId2"/>
              </a:rPr>
              <a:t>https://docs.aws.amazon.com/AWSJavaScriptSDK/latest/AWS/Rekognition.html</a:t>
            </a:r>
            <a:endParaRPr lang="en-IN" dirty="0"/>
          </a:p>
          <a:p>
            <a:pPr marL="0" lvl="0" indent="0">
              <a:buNone/>
            </a:pPr>
            <a:endParaRPr lang="en-IN" dirty="0"/>
          </a:p>
        </p:txBody>
      </p:sp>
    </p:spTree>
    <p:extLst>
      <p:ext uri="{BB962C8B-B14F-4D97-AF65-F5344CB8AC3E}">
        <p14:creationId xmlns:p14="http://schemas.microsoft.com/office/powerpoint/2010/main" val="24063988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Configure web application </a:t>
            </a:r>
            <a:endParaRPr lang="en-IN" dirty="0"/>
          </a:p>
        </p:txBody>
      </p:sp>
      <p:sp>
        <p:nvSpPr>
          <p:cNvPr id="3" name="Content Placeholder 2"/>
          <p:cNvSpPr>
            <a:spLocks noGrp="1"/>
          </p:cNvSpPr>
          <p:nvPr>
            <p:ph idx="1"/>
          </p:nvPr>
        </p:nvSpPr>
        <p:spPr>
          <a:xfrm>
            <a:off x="6812280" y="1853248"/>
            <a:ext cx="4860633" cy="4195481"/>
          </a:xfrm>
        </p:spPr>
        <p:txBody>
          <a:bodyPr>
            <a:normAutofit lnSpcReduction="10000"/>
          </a:bodyPr>
          <a:lstStyle/>
          <a:p>
            <a:pPr lvl="0"/>
            <a:r>
              <a:rPr lang="en-IN" dirty="0"/>
              <a:t>Create the HTML page containing buttons for the functions like upload video, detect labels etc.</a:t>
            </a:r>
          </a:p>
          <a:p>
            <a:pPr lvl="0"/>
            <a:r>
              <a:rPr lang="en-IN" dirty="0"/>
              <a:t>Create a stylesheet for design</a:t>
            </a:r>
          </a:p>
          <a:p>
            <a:pPr lvl="0"/>
            <a:r>
              <a:rPr lang="en-IN" dirty="0"/>
              <a:t>Using the reference from the SDK Documentation For </a:t>
            </a:r>
            <a:r>
              <a:rPr lang="en-IN" dirty="0" err="1"/>
              <a:t>Rekognition</a:t>
            </a:r>
            <a:r>
              <a:rPr lang="en-IN" dirty="0"/>
              <a:t> API build the JavaScript file.</a:t>
            </a:r>
          </a:p>
          <a:p>
            <a:pPr lvl="0"/>
            <a:r>
              <a:rPr lang="en-IN" dirty="0"/>
              <a:t>Add credential that were generated while setting IAM permission.</a:t>
            </a:r>
          </a:p>
          <a:p>
            <a:pPr lvl="0"/>
            <a:r>
              <a:rPr lang="en-IN" dirty="0"/>
              <a:t>Add bucket name, region name, SNS ARN and Role ARN in the JavaScript file.</a:t>
            </a:r>
          </a:p>
          <a:p>
            <a:endParaRPr lang="en-IN" dirty="0"/>
          </a:p>
        </p:txBody>
      </p:sp>
      <p:pic>
        <p:nvPicPr>
          <p:cNvPr id="4" name="Picture 3"/>
          <p:cNvPicPr/>
          <p:nvPr/>
        </p:nvPicPr>
        <p:blipFill rotWithShape="1">
          <a:blip r:embed="rId2"/>
          <a:srcRect l="3366" r="8173" b="8495"/>
          <a:stretch/>
        </p:blipFill>
        <p:spPr bwMode="auto">
          <a:xfrm>
            <a:off x="381000" y="1853248"/>
            <a:ext cx="6225540" cy="454755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222244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Enable detect labels, text, faces in JavaScript</a:t>
            </a:r>
            <a:endParaRPr lang="en-IN" dirty="0"/>
          </a:p>
        </p:txBody>
      </p:sp>
      <p:pic>
        <p:nvPicPr>
          <p:cNvPr id="4" name="Content Placeholder 3"/>
          <p:cNvPicPr>
            <a:picLocks noGrp="1"/>
          </p:cNvPicPr>
          <p:nvPr>
            <p:ph idx="1"/>
          </p:nvPr>
        </p:nvPicPr>
        <p:blipFill rotWithShape="1">
          <a:blip r:embed="rId2"/>
          <a:srcRect l="3366" r="8173" b="8495"/>
          <a:stretch/>
        </p:blipFill>
        <p:spPr bwMode="auto">
          <a:xfrm>
            <a:off x="1969629" y="2052638"/>
            <a:ext cx="7214517" cy="419576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36299134"/>
      </p:ext>
    </p:extLst>
  </p:cSld>
  <p:clrMapOvr>
    <a:masterClrMapping/>
  </p:clrMapOvr>
  <p:transition spd="med">
    <p:pull/>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a:t>
            </a:r>
            <a:endParaRPr lang="en-IN" dirty="0"/>
          </a:p>
        </p:txBody>
      </p:sp>
      <p:pic>
        <p:nvPicPr>
          <p:cNvPr id="5" name="Content Placeholder 4"/>
          <p:cNvPicPr>
            <a:picLocks noGrp="1"/>
          </p:cNvPicPr>
          <p:nvPr>
            <p:ph sz="half" idx="1"/>
          </p:nvPr>
        </p:nvPicPr>
        <p:blipFill rotWithShape="1">
          <a:blip r:embed="rId2"/>
          <a:srcRect t="3706" r="52724" b="5359"/>
          <a:stretch/>
        </p:blipFill>
        <p:spPr bwMode="auto">
          <a:xfrm>
            <a:off x="646110" y="1257301"/>
            <a:ext cx="5008563" cy="4999038"/>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3991" r="45994" b="4505"/>
          <a:stretch/>
        </p:blipFill>
        <p:spPr bwMode="auto">
          <a:xfrm>
            <a:off x="6035040" y="1257301"/>
            <a:ext cx="4823460" cy="4992478"/>
          </a:xfrm>
          <a:prstGeom prst="rect">
            <a:avLst/>
          </a:prstGeom>
          <a:ln>
            <a:noFill/>
          </a:ln>
          <a:extLst>
            <a:ext uri="{53640926-AAD7-44D8-BBD7-CCE9431645EC}">
              <a14:shadowObscured xmlns:a14="http://schemas.microsoft.com/office/drawing/2010/main"/>
            </a:ext>
          </a:extLst>
        </p:spPr>
      </p:pic>
      <p:sp>
        <p:nvSpPr>
          <p:cNvPr id="7" name="Rectangle 6"/>
          <p:cNvSpPr/>
          <p:nvPr/>
        </p:nvSpPr>
        <p:spPr>
          <a:xfrm>
            <a:off x="4120092" y="670344"/>
            <a:ext cx="3894015" cy="369332"/>
          </a:xfrm>
          <a:prstGeom prst="rect">
            <a:avLst/>
          </a:prstGeom>
        </p:spPr>
        <p:txBody>
          <a:bodyPr wrap="none">
            <a:spAutoFit/>
          </a:bodyPr>
          <a:lstStyle/>
          <a:p>
            <a:r>
              <a:rPr lang="en-IN" dirty="0">
                <a:hlinkClick r:id="rId4"/>
              </a:rPr>
              <a:t>http://</a:t>
            </a:r>
            <a:r>
              <a:rPr lang="en-IN" dirty="0" smtClean="0">
                <a:hlinkClick r:id="rId4"/>
              </a:rPr>
              <a:t>127.0.0.1:5500/viewer.html</a:t>
            </a:r>
            <a:r>
              <a:rPr lang="en-IN" dirty="0" smtClean="0"/>
              <a:t> </a:t>
            </a:r>
            <a:endParaRPr lang="en-IN" dirty="0"/>
          </a:p>
        </p:txBody>
      </p:sp>
    </p:spTree>
    <p:extLst>
      <p:ext uri="{BB962C8B-B14F-4D97-AF65-F5344CB8AC3E}">
        <p14:creationId xmlns:p14="http://schemas.microsoft.com/office/powerpoint/2010/main" val="2235985869"/>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t>
            </a:r>
            <a:endParaRPr lang="en-IN" dirty="0"/>
          </a:p>
        </p:txBody>
      </p:sp>
      <p:sp>
        <p:nvSpPr>
          <p:cNvPr id="3" name="Content Placeholder 2"/>
          <p:cNvSpPr>
            <a:spLocks noGrp="1"/>
          </p:cNvSpPr>
          <p:nvPr>
            <p:ph idx="1"/>
          </p:nvPr>
        </p:nvSpPr>
        <p:spPr>
          <a:xfrm>
            <a:off x="1103312" y="2052918"/>
            <a:ext cx="10182997" cy="4195481"/>
          </a:xfrm>
        </p:spPr>
        <p:txBody>
          <a:bodyPr>
            <a:normAutofit lnSpcReduction="10000"/>
          </a:bodyPr>
          <a:lstStyle/>
          <a:p>
            <a:r>
              <a:rPr lang="en-US" dirty="0" smtClean="0"/>
              <a:t>The Video Indexing project delivers a </a:t>
            </a:r>
            <a:r>
              <a:rPr lang="en-US" b="1" dirty="0" smtClean="0"/>
              <a:t>powerful</a:t>
            </a:r>
            <a:r>
              <a:rPr lang="en-US" dirty="0" smtClean="0"/>
              <a:t> and </a:t>
            </a:r>
            <a:r>
              <a:rPr lang="en-US" b="1" dirty="0" smtClean="0"/>
              <a:t>user-friendly</a:t>
            </a:r>
            <a:r>
              <a:rPr lang="en-US" dirty="0" smtClean="0"/>
              <a:t> solution for comprehensive video content analysis. </a:t>
            </a:r>
          </a:p>
          <a:p>
            <a:r>
              <a:rPr lang="en-US" dirty="0" smtClean="0"/>
              <a:t>Users </a:t>
            </a:r>
            <a:r>
              <a:rPr lang="en-US" dirty="0"/>
              <a:t>can </a:t>
            </a:r>
            <a:r>
              <a:rPr lang="en-US" b="1" dirty="0"/>
              <a:t>seamlessly upload videos </a:t>
            </a:r>
            <a:r>
              <a:rPr lang="en-US" dirty="0"/>
              <a:t>through an intuitive web interface, and the application securely stores them in an </a:t>
            </a:r>
            <a:r>
              <a:rPr lang="en-US" b="1" dirty="0"/>
              <a:t>Amazon S3 </a:t>
            </a:r>
            <a:r>
              <a:rPr lang="en-US" dirty="0"/>
              <a:t>bucket, enforcing robust </a:t>
            </a:r>
            <a:r>
              <a:rPr lang="en-US" b="1" dirty="0"/>
              <a:t>IAM roles and permissions</a:t>
            </a:r>
            <a:r>
              <a:rPr lang="en-US" dirty="0"/>
              <a:t>. </a:t>
            </a:r>
            <a:endParaRPr lang="en-US" dirty="0" smtClean="0"/>
          </a:p>
          <a:p>
            <a:r>
              <a:rPr lang="en-US" dirty="0" smtClean="0"/>
              <a:t>Leveraging the capabilities of Amazon </a:t>
            </a:r>
            <a:r>
              <a:rPr lang="en-US" dirty="0" err="1" smtClean="0"/>
              <a:t>Rekognition</a:t>
            </a:r>
            <a:r>
              <a:rPr lang="en-US" dirty="0" smtClean="0"/>
              <a:t> and integrated AWS services like SNS and SQS, the project enables the </a:t>
            </a:r>
            <a:r>
              <a:rPr lang="en-US" b="1" dirty="0" smtClean="0"/>
              <a:t>detection of labels, faces with emotions, text, and even celebrities within the videos. </a:t>
            </a:r>
          </a:p>
          <a:p>
            <a:r>
              <a:rPr lang="en-US" b="1" dirty="0" smtClean="0"/>
              <a:t>Real-time </a:t>
            </a:r>
            <a:r>
              <a:rPr lang="en-US" b="1" dirty="0"/>
              <a:t>notifications </a:t>
            </a:r>
            <a:r>
              <a:rPr lang="en-US" dirty="0"/>
              <a:t>keep users informed of analysis results. </a:t>
            </a:r>
            <a:endParaRPr lang="en-US" dirty="0" smtClean="0"/>
          </a:p>
          <a:p>
            <a:r>
              <a:rPr lang="en-US" dirty="0" smtClean="0"/>
              <a:t>The </a:t>
            </a:r>
            <a:r>
              <a:rPr lang="en-US" dirty="0"/>
              <a:t>web application, crafted with </a:t>
            </a:r>
            <a:r>
              <a:rPr lang="en-US" b="1" dirty="0"/>
              <a:t>HTML, CSS, and JavaScript</a:t>
            </a:r>
            <a:r>
              <a:rPr lang="en-US" dirty="0"/>
              <a:t>, offers an accessible platform for content moderation, sentiment analysis, and celebrity recognition. </a:t>
            </a:r>
            <a:endParaRPr lang="en-IN" dirty="0"/>
          </a:p>
        </p:txBody>
      </p:sp>
    </p:spTree>
    <p:extLst>
      <p:ext uri="{BB962C8B-B14F-4D97-AF65-F5344CB8AC3E}">
        <p14:creationId xmlns:p14="http://schemas.microsoft.com/office/powerpoint/2010/main" val="1411866326"/>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 Thank You Images HD for PPT – Thank you Download free - Images SRkh"/>
          <p:cNvPicPr>
            <a:picLocks noChangeAspect="1" noChangeArrowheads="1"/>
          </p:cNvPicPr>
          <p:nvPr/>
        </p:nvPicPr>
        <p:blipFill rotWithShape="1">
          <a:blip r:embed="rId2">
            <a:extLst>
              <a:ext uri="{28A0092B-C50C-407E-A947-70E740481C1C}">
                <a14:useLocalDpi xmlns:a14="http://schemas.microsoft.com/office/drawing/2010/main" val="0"/>
              </a:ext>
            </a:extLst>
          </a:blip>
          <a:srcRect b="3718"/>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4598901"/>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Contents</a:t>
            </a:r>
            <a:endParaRPr lang="en-IN" dirty="0"/>
          </a:p>
        </p:txBody>
      </p:sp>
      <p:sp>
        <p:nvSpPr>
          <p:cNvPr id="3" name="Content Placeholder 2"/>
          <p:cNvSpPr>
            <a:spLocks noGrp="1"/>
          </p:cNvSpPr>
          <p:nvPr>
            <p:ph idx="1"/>
          </p:nvPr>
        </p:nvSpPr>
        <p:spPr/>
        <p:txBody>
          <a:bodyPr/>
          <a:lstStyle/>
          <a:p>
            <a:r>
              <a:rPr lang="en-US" dirty="0" smtClean="0"/>
              <a:t>Introduction </a:t>
            </a:r>
          </a:p>
          <a:p>
            <a:r>
              <a:rPr lang="en-US" dirty="0" smtClean="0"/>
              <a:t>Workflow</a:t>
            </a:r>
          </a:p>
          <a:p>
            <a:r>
              <a:rPr lang="en-US" dirty="0" smtClean="0"/>
              <a:t>Set </a:t>
            </a:r>
            <a:r>
              <a:rPr lang="en-US" dirty="0"/>
              <a:t>the security permissions</a:t>
            </a:r>
          </a:p>
          <a:p>
            <a:r>
              <a:rPr lang="en-US" dirty="0"/>
              <a:t>Configure AWS SNS and AWS S3</a:t>
            </a:r>
          </a:p>
          <a:p>
            <a:r>
              <a:rPr lang="en-US" dirty="0"/>
              <a:t>Understanding the AWS SDK Documentation</a:t>
            </a:r>
          </a:p>
          <a:p>
            <a:r>
              <a:rPr lang="en-US" dirty="0"/>
              <a:t>Configuring a Web application for Video Indexing</a:t>
            </a:r>
          </a:p>
          <a:p>
            <a:r>
              <a:rPr lang="en-US" dirty="0"/>
              <a:t>Detect Labels in a Video</a:t>
            </a:r>
          </a:p>
          <a:p>
            <a:r>
              <a:rPr lang="en-US" dirty="0"/>
              <a:t>Detect Faces in a Video</a:t>
            </a:r>
          </a:p>
          <a:p>
            <a:r>
              <a:rPr lang="en-US" dirty="0"/>
              <a:t>Detect Celebrities in a Video</a:t>
            </a:r>
          </a:p>
          <a:p>
            <a:pPr marL="0" indent="0">
              <a:buNone/>
            </a:pPr>
            <a:endParaRPr lang="en-IN" dirty="0"/>
          </a:p>
        </p:txBody>
      </p:sp>
    </p:spTree>
    <p:extLst>
      <p:ext uri="{BB962C8B-B14F-4D97-AF65-F5344CB8AC3E}">
        <p14:creationId xmlns:p14="http://schemas.microsoft.com/office/powerpoint/2010/main" val="324364405"/>
      </p:ext>
    </p:extLst>
  </p:cSld>
  <p:clrMapOvr>
    <a:masterClrMapping/>
  </p:clrMapOvr>
  <p:transition spd="slow">
    <p:cove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 Amazon Rekognition</a:t>
            </a:r>
            <a:endParaRPr lang="en-IN" dirty="0"/>
          </a:p>
        </p:txBody>
      </p:sp>
      <p:pic>
        <p:nvPicPr>
          <p:cNvPr id="4" name="Content Placeholder 3"/>
          <p:cNvPicPr>
            <a:picLocks noGrp="1" noChangeAspect="1"/>
          </p:cNvPicPr>
          <p:nvPr>
            <p:ph idx="1"/>
          </p:nvPr>
        </p:nvPicPr>
        <p:blipFill rotWithShape="1">
          <a:blip r:embed="rId2"/>
          <a:srcRect l="20606" t="13656" r="40185" b="50851"/>
          <a:stretch/>
        </p:blipFill>
        <p:spPr>
          <a:xfrm>
            <a:off x="1250077" y="1853248"/>
            <a:ext cx="3619102" cy="1841864"/>
          </a:xfrm>
          <a:prstGeom prst="rect">
            <a:avLst/>
          </a:prstGeom>
        </p:spPr>
      </p:pic>
      <p:graphicFrame>
        <p:nvGraphicFramePr>
          <p:cNvPr id="13" name="Diagram 12"/>
          <p:cNvGraphicFramePr/>
          <p:nvPr>
            <p:extLst>
              <p:ext uri="{D42A27DB-BD31-4B8C-83A1-F6EECF244321}">
                <p14:modId xmlns:p14="http://schemas.microsoft.com/office/powerpoint/2010/main" val="1126356890"/>
              </p:ext>
            </p:extLst>
          </p:nvPr>
        </p:nvGraphicFramePr>
        <p:xfrm>
          <a:off x="6303554" y="1440181"/>
          <a:ext cx="5012146" cy="49377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a:xfrm>
            <a:off x="1440179" y="4218479"/>
            <a:ext cx="3634739" cy="1754326"/>
          </a:xfrm>
          <a:prstGeom prst="rect">
            <a:avLst/>
          </a:prstGeom>
          <a:noFill/>
        </p:spPr>
        <p:txBody>
          <a:bodyPr wrap="square" rtlCol="0">
            <a:spAutoFit/>
          </a:bodyPr>
          <a:lstStyle/>
          <a:p>
            <a:r>
              <a:rPr lang="en-US" dirty="0"/>
              <a:t>Amazon Rekognition is a cloud-based computer vision service offered by Amazon Web Services (AWS) that provides various image and video analysis capabilities. </a:t>
            </a:r>
            <a:endParaRPr lang="en-IN" dirty="0"/>
          </a:p>
        </p:txBody>
      </p:sp>
    </p:spTree>
    <p:extLst>
      <p:ext uri="{BB962C8B-B14F-4D97-AF65-F5344CB8AC3E}">
        <p14:creationId xmlns:p14="http://schemas.microsoft.com/office/powerpoint/2010/main" val="89725648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services</a:t>
            </a:r>
            <a:endParaRPr lang="en-IN" dirty="0"/>
          </a:p>
        </p:txBody>
      </p:sp>
      <p:sp>
        <p:nvSpPr>
          <p:cNvPr id="3" name="Content Placeholder 2"/>
          <p:cNvSpPr>
            <a:spLocks noGrp="1"/>
          </p:cNvSpPr>
          <p:nvPr>
            <p:ph idx="1"/>
          </p:nvPr>
        </p:nvSpPr>
        <p:spPr>
          <a:xfrm>
            <a:off x="1103312" y="2052918"/>
            <a:ext cx="9242471" cy="4195481"/>
          </a:xfrm>
        </p:spPr>
        <p:txBody>
          <a:bodyPr>
            <a:normAutofit fontScale="92500" lnSpcReduction="20000"/>
          </a:bodyPr>
          <a:lstStyle/>
          <a:p>
            <a:r>
              <a:rPr lang="en-US" dirty="0" smtClean="0"/>
              <a:t>SNS: </a:t>
            </a:r>
            <a:r>
              <a:rPr lang="en-US" dirty="0"/>
              <a:t>Amazon SNS is a fully managed messaging service provided by AWS. It enables you to build distributed, highly available, and fault-tolerant applications. SNS allows you to send messages or notifications to a large number of recipients, including individuals or application endpoints.</a:t>
            </a:r>
            <a:endParaRPr lang="en-US" dirty="0" smtClean="0"/>
          </a:p>
          <a:p>
            <a:r>
              <a:rPr lang="en-US" dirty="0" smtClean="0"/>
              <a:t>S3: </a:t>
            </a:r>
            <a:r>
              <a:rPr lang="en-US" dirty="0"/>
              <a:t>Amazon S3 is a highly scalable and durable object storage service that allows you to store and retrieve data. It is widely used for a variety of applications, including data storage, backup, and web hosting.</a:t>
            </a:r>
            <a:endParaRPr lang="en-US" dirty="0" smtClean="0"/>
          </a:p>
          <a:p>
            <a:r>
              <a:rPr lang="en-US" dirty="0" smtClean="0"/>
              <a:t>IAM: </a:t>
            </a:r>
            <a:r>
              <a:rPr lang="en-US" dirty="0"/>
              <a:t>AWS IAM is a service that allows you to control access to AWS resources. It enables you to create and manage users, groups, and roles, and set permissions to control who can access your AWS resources and what actions they can perform. </a:t>
            </a:r>
            <a:endParaRPr lang="en-US" dirty="0" smtClean="0"/>
          </a:p>
          <a:p>
            <a:r>
              <a:rPr lang="en-US" dirty="0" smtClean="0"/>
              <a:t>SQS: </a:t>
            </a:r>
            <a:r>
              <a:rPr lang="en-US" dirty="0"/>
              <a:t>Amazon SQS is a fully managed message queuing service that enables decoupling of the components of a cloud application. It provides a reliable and scalable way to transmit any volume of data between distributed software components.</a:t>
            </a:r>
            <a:endParaRPr lang="en-US" dirty="0" smtClean="0"/>
          </a:p>
          <a:p>
            <a:pPr marL="0" indent="0">
              <a:buNone/>
            </a:pPr>
            <a:endParaRPr lang="en-US" dirty="0" smtClean="0"/>
          </a:p>
          <a:p>
            <a:endParaRPr lang="en-IN" dirty="0"/>
          </a:p>
        </p:txBody>
      </p:sp>
      <p:sp>
        <p:nvSpPr>
          <p:cNvPr id="4" name="AutoShape 2" descr="Ably vs AWS SNS | Ably Realtim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p:cNvPicPr>
            <a:picLocks noChangeAspect="1"/>
          </p:cNvPicPr>
          <p:nvPr/>
        </p:nvPicPr>
        <p:blipFill rotWithShape="1">
          <a:blip r:embed="rId2"/>
          <a:srcRect l="26042" t="17921" r="53599" b="59169"/>
          <a:stretch/>
        </p:blipFill>
        <p:spPr>
          <a:xfrm>
            <a:off x="10489474" y="2131296"/>
            <a:ext cx="1280160" cy="809898"/>
          </a:xfrm>
          <a:prstGeom prst="rect">
            <a:avLst/>
          </a:prstGeom>
        </p:spPr>
      </p:pic>
      <p:pic>
        <p:nvPicPr>
          <p:cNvPr id="7" name="Picture 6"/>
          <p:cNvPicPr>
            <a:picLocks noChangeAspect="1"/>
          </p:cNvPicPr>
          <p:nvPr/>
        </p:nvPicPr>
        <p:blipFill rotWithShape="1">
          <a:blip r:embed="rId3"/>
          <a:srcRect l="55546" t="26135" r="6415" b="20799"/>
          <a:stretch/>
        </p:blipFill>
        <p:spPr>
          <a:xfrm>
            <a:off x="10456170" y="3077454"/>
            <a:ext cx="1313463" cy="723974"/>
          </a:xfrm>
          <a:prstGeom prst="rect">
            <a:avLst/>
          </a:prstGeom>
        </p:spPr>
      </p:pic>
      <p:pic>
        <p:nvPicPr>
          <p:cNvPr id="8" name="Picture 7"/>
          <p:cNvPicPr>
            <a:picLocks noChangeAspect="1"/>
          </p:cNvPicPr>
          <p:nvPr/>
        </p:nvPicPr>
        <p:blipFill rotWithShape="1">
          <a:blip r:embed="rId4"/>
          <a:srcRect l="60028" t="29037" r="13258" b="32248"/>
          <a:stretch/>
        </p:blipFill>
        <p:spPr>
          <a:xfrm>
            <a:off x="10456170" y="3937689"/>
            <a:ext cx="1313463" cy="910572"/>
          </a:xfrm>
          <a:prstGeom prst="rect">
            <a:avLst/>
          </a:prstGeom>
        </p:spPr>
      </p:pic>
      <p:pic>
        <p:nvPicPr>
          <p:cNvPr id="9" name="Picture 8"/>
          <p:cNvPicPr>
            <a:picLocks noChangeAspect="1"/>
          </p:cNvPicPr>
          <p:nvPr/>
        </p:nvPicPr>
        <p:blipFill rotWithShape="1">
          <a:blip r:embed="rId5"/>
          <a:srcRect l="55124" t="30095" r="5468" b="35362"/>
          <a:stretch/>
        </p:blipFill>
        <p:spPr>
          <a:xfrm>
            <a:off x="10429109" y="5096456"/>
            <a:ext cx="1400889" cy="690390"/>
          </a:xfrm>
          <a:prstGeom prst="rect">
            <a:avLst/>
          </a:prstGeom>
        </p:spPr>
      </p:pic>
    </p:spTree>
    <p:extLst>
      <p:ext uri="{BB962C8B-B14F-4D97-AF65-F5344CB8AC3E}">
        <p14:creationId xmlns:p14="http://schemas.microsoft.com/office/powerpoint/2010/main" val="147622002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Description</a:t>
            </a:r>
            <a:endParaRPr lang="en-IN" dirty="0"/>
          </a:p>
        </p:txBody>
      </p:sp>
      <p:sp>
        <p:nvSpPr>
          <p:cNvPr id="3" name="Content Placeholder 2"/>
          <p:cNvSpPr>
            <a:spLocks noGrp="1"/>
          </p:cNvSpPr>
          <p:nvPr>
            <p:ph idx="1"/>
          </p:nvPr>
        </p:nvSpPr>
        <p:spPr>
          <a:xfrm>
            <a:off x="646111" y="1595718"/>
            <a:ext cx="8946541" cy="4416462"/>
          </a:xfrm>
        </p:spPr>
        <p:txBody>
          <a:bodyPr>
            <a:normAutofit fontScale="92500" lnSpcReduction="20000"/>
          </a:bodyPr>
          <a:lstStyle/>
          <a:p>
            <a:r>
              <a:rPr lang="en-IN" b="1" dirty="0"/>
              <a:t>Project Name:</a:t>
            </a:r>
            <a:r>
              <a:rPr lang="en-IN" dirty="0"/>
              <a:t> Video Indexing</a:t>
            </a:r>
          </a:p>
          <a:p>
            <a:r>
              <a:rPr lang="en-IN" b="1" dirty="0"/>
              <a:t>Web Technologies:</a:t>
            </a:r>
            <a:r>
              <a:rPr lang="en-IN" dirty="0"/>
              <a:t> HTML, CSS, JavaScript</a:t>
            </a:r>
          </a:p>
          <a:p>
            <a:r>
              <a:rPr lang="en-IN" b="1" dirty="0"/>
              <a:t>Cloud Platform:</a:t>
            </a:r>
            <a:r>
              <a:rPr lang="en-IN" dirty="0"/>
              <a:t> Amazon Web Services (AWS)</a:t>
            </a:r>
          </a:p>
          <a:p>
            <a:r>
              <a:rPr lang="en-IN" b="1" dirty="0"/>
              <a:t>Storage:</a:t>
            </a:r>
            <a:r>
              <a:rPr lang="en-IN" dirty="0"/>
              <a:t> Amazon S3 for secure and scalable video storage</a:t>
            </a:r>
          </a:p>
          <a:p>
            <a:r>
              <a:rPr lang="en-IN" b="1" dirty="0"/>
              <a:t>Security:</a:t>
            </a:r>
            <a:r>
              <a:rPr lang="en-IN" dirty="0"/>
              <a:t> IAM roles and permissions for access control</a:t>
            </a:r>
          </a:p>
          <a:p>
            <a:r>
              <a:rPr lang="en-IN" b="1" dirty="0"/>
              <a:t>Notification System:</a:t>
            </a:r>
            <a:r>
              <a:rPr lang="en-IN" dirty="0"/>
              <a:t> AWS SNS for real-time result notifications</a:t>
            </a:r>
          </a:p>
          <a:p>
            <a:r>
              <a:rPr lang="en-IN" b="1" dirty="0"/>
              <a:t>Asynchronous Processing:</a:t>
            </a:r>
            <a:r>
              <a:rPr lang="en-IN" dirty="0"/>
              <a:t> AWS SQS for background task management</a:t>
            </a:r>
          </a:p>
          <a:p>
            <a:r>
              <a:rPr lang="en-IN" b="1" dirty="0"/>
              <a:t>Analysis Services:</a:t>
            </a:r>
            <a:r>
              <a:rPr lang="en-IN" dirty="0"/>
              <a:t> Amazon </a:t>
            </a:r>
            <a:r>
              <a:rPr lang="en-IN" dirty="0" err="1"/>
              <a:t>Rekognition</a:t>
            </a:r>
            <a:r>
              <a:rPr lang="en-IN" dirty="0"/>
              <a:t> for label detection, text recognition, facial analysis, and celebrity identification</a:t>
            </a:r>
          </a:p>
          <a:p>
            <a:r>
              <a:rPr lang="en-IN" b="1" dirty="0"/>
              <a:t>User Interface:</a:t>
            </a:r>
            <a:r>
              <a:rPr lang="en-IN" dirty="0"/>
              <a:t> Intuitive web application allowing seamless video uploads</a:t>
            </a:r>
          </a:p>
          <a:p>
            <a:r>
              <a:rPr lang="en-IN" b="1" dirty="0"/>
              <a:t>Versatility:</a:t>
            </a:r>
            <a:r>
              <a:rPr lang="en-IN" dirty="0"/>
              <a:t> Applications include content moderation, sentiment analysis, and celebrity recognition</a:t>
            </a:r>
          </a:p>
          <a:p>
            <a:endParaRPr lang="en-IN" dirty="0"/>
          </a:p>
        </p:txBody>
      </p:sp>
    </p:spTree>
    <p:extLst>
      <p:ext uri="{BB962C8B-B14F-4D97-AF65-F5344CB8AC3E}">
        <p14:creationId xmlns:p14="http://schemas.microsoft.com/office/powerpoint/2010/main" val="322764375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671" y="0"/>
            <a:ext cx="9404723" cy="1400530"/>
          </a:xfrm>
        </p:spPr>
        <p:txBody>
          <a:bodyPr/>
          <a:lstStyle/>
          <a:p>
            <a:pPr algn="ctr"/>
            <a:r>
              <a:rPr lang="en-US" dirty="0" smtClean="0"/>
              <a:t>Workflow</a:t>
            </a:r>
            <a:endParaRPr lang="en-IN" dirty="0"/>
          </a:p>
        </p:txBody>
      </p:sp>
      <p:pic>
        <p:nvPicPr>
          <p:cNvPr id="7" name="Content Placeholder 6"/>
          <p:cNvPicPr>
            <a:picLocks noGrp="1"/>
          </p:cNvPicPr>
          <p:nvPr>
            <p:ph sz="half" idx="1"/>
          </p:nvPr>
        </p:nvPicPr>
        <p:blipFill>
          <a:blip r:embed="rId2"/>
          <a:stretch>
            <a:fillRect/>
          </a:stretch>
        </p:blipFill>
        <p:spPr>
          <a:xfrm>
            <a:off x="1577340" y="845821"/>
            <a:ext cx="9395460" cy="5783580"/>
          </a:xfrm>
          <a:prstGeom prst="rect">
            <a:avLst/>
          </a:prstGeom>
        </p:spPr>
      </p:pic>
    </p:spTree>
    <p:extLst>
      <p:ext uri="{BB962C8B-B14F-4D97-AF65-F5344CB8AC3E}">
        <p14:creationId xmlns:p14="http://schemas.microsoft.com/office/powerpoint/2010/main" val="2680023968"/>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 Role and Permissions (IAM)</a:t>
            </a:r>
            <a:endParaRPr lang="en-IN" dirty="0"/>
          </a:p>
        </p:txBody>
      </p:sp>
      <p:sp>
        <p:nvSpPr>
          <p:cNvPr id="4" name="Rectangle 2"/>
          <p:cNvSpPr>
            <a:spLocks noChangeArrowheads="1"/>
          </p:cNvSpPr>
          <p:nvPr/>
        </p:nvSpPr>
        <p:spPr bwMode="auto">
          <a:xfrm>
            <a:off x="320040" y="1458477"/>
            <a:ext cx="11843307"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mn-lt"/>
                <a:ea typeface="Times New Roman" panose="02020603050405020304" pitchFamily="18" charset="0"/>
              </a:rPr>
              <a:t>For the security permissions, IAM (AWS Identity and Access Management) is used.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mn-lt"/>
                <a:ea typeface="Times New Roman" panose="02020603050405020304" pitchFamily="18" charset="0"/>
              </a:rPr>
              <a:t>In IAM a user and role for the user is created through which they can access the service through the web application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mn-lt"/>
                <a:ea typeface="Times New Roman" panose="02020603050405020304" pitchFamily="18" charset="0"/>
              </a:rPr>
              <a:t>publically.</a:t>
            </a:r>
            <a:r>
              <a:rPr lang="en-US" altLang="en-US" sz="1400" dirty="0">
                <a:latin typeface="+mn-lt"/>
              </a:rPr>
              <a:t> </a:t>
            </a:r>
            <a:r>
              <a:rPr kumimoji="0" lang="en-US" altLang="en-US" sz="1600" b="0" i="0" u="none" strike="noStrike" cap="none" normalizeH="0" baseline="0" dirty="0" smtClean="0">
                <a:ln>
                  <a:noFill/>
                </a:ln>
                <a:solidFill>
                  <a:schemeClr val="tx1"/>
                </a:solidFill>
                <a:effectLst/>
                <a:latin typeface="+mn-lt"/>
                <a:ea typeface="Times New Roman" panose="02020603050405020304" pitchFamily="18" charset="0"/>
              </a:rPr>
              <a:t>The steps are: </a:t>
            </a:r>
            <a:endParaRPr kumimoji="0" lang="en-US" altLang="en-US" sz="1400" b="0" i="0" u="none" strike="noStrike" cap="none" normalizeH="0" baseline="0" dirty="0" smtClean="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2049" name="Picture 2"/>
          <p:cNvPicPr>
            <a:picLocks noChangeAspect="1" noChangeArrowheads="1"/>
          </p:cNvPicPr>
          <p:nvPr/>
        </p:nvPicPr>
        <p:blipFill>
          <a:blip r:embed="rId2">
            <a:extLst>
              <a:ext uri="{28A0092B-C50C-407E-A947-70E740481C1C}">
                <a14:useLocalDpi xmlns:a14="http://schemas.microsoft.com/office/drawing/2010/main" val="0"/>
              </a:ext>
            </a:extLst>
          </a:blip>
          <a:srcRect t="15796" r="39832" b="39857"/>
          <a:stretch>
            <a:fillRect/>
          </a:stretch>
        </p:blipFill>
        <p:spPr bwMode="auto">
          <a:xfrm>
            <a:off x="646111" y="4360772"/>
            <a:ext cx="4240213" cy="175577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p:nvPr/>
        </p:nvPicPr>
        <p:blipFill rotWithShape="1">
          <a:blip r:embed="rId3">
            <a:extLst>
              <a:ext uri="{28A0092B-C50C-407E-A947-70E740481C1C}">
                <a14:useLocalDpi xmlns:a14="http://schemas.microsoft.com/office/drawing/2010/main" val="0"/>
              </a:ext>
            </a:extLst>
          </a:blip>
          <a:srcRect l="25790" t="34775" r="54168" b="22581"/>
          <a:stretch/>
        </p:blipFill>
        <p:spPr>
          <a:xfrm>
            <a:off x="5159970" y="4284662"/>
            <a:ext cx="2163445" cy="2220595"/>
          </a:xfrm>
          <a:prstGeom prst="rect">
            <a:avLst/>
          </a:prstGeom>
        </p:spPr>
      </p:pic>
      <p:pic>
        <p:nvPicPr>
          <p:cNvPr id="9" name="Picture 8"/>
          <p:cNvPicPr/>
          <p:nvPr/>
        </p:nvPicPr>
        <p:blipFill rotWithShape="1">
          <a:blip r:embed="rId4">
            <a:extLst>
              <a:ext uri="{28A0092B-C50C-407E-A947-70E740481C1C}">
                <a14:useLocalDpi xmlns:a14="http://schemas.microsoft.com/office/drawing/2010/main" val="0"/>
              </a:ext>
            </a:extLst>
          </a:blip>
          <a:srcRect l="49522" t="23377" b="12504"/>
          <a:stretch/>
        </p:blipFill>
        <p:spPr>
          <a:xfrm>
            <a:off x="7902257" y="3771144"/>
            <a:ext cx="3931285" cy="2807970"/>
          </a:xfrm>
          <a:prstGeom prst="rect">
            <a:avLst/>
          </a:prstGeom>
        </p:spPr>
      </p:pic>
      <p:sp>
        <p:nvSpPr>
          <p:cNvPr id="8" name="TextBox 7"/>
          <p:cNvSpPr txBox="1"/>
          <p:nvPr/>
        </p:nvSpPr>
        <p:spPr>
          <a:xfrm>
            <a:off x="646111" y="2766060"/>
            <a:ext cx="3651569" cy="1200329"/>
          </a:xfrm>
          <a:prstGeom prst="rect">
            <a:avLst/>
          </a:prstGeom>
          <a:noFill/>
        </p:spPr>
        <p:txBody>
          <a:bodyPr wrap="square" rtlCol="0">
            <a:spAutoFit/>
          </a:bodyPr>
          <a:lstStyle/>
          <a:p>
            <a:pPr marL="342900" indent="-342900">
              <a:buAutoNum type="arabicPeriod"/>
            </a:pPr>
            <a:r>
              <a:rPr lang="en-US" dirty="0" smtClean="0"/>
              <a:t>Create user</a:t>
            </a:r>
          </a:p>
          <a:p>
            <a:pPr marL="342900" indent="-342900">
              <a:buAutoNum type="arabicPeriod"/>
            </a:pPr>
            <a:r>
              <a:rPr lang="en-US" dirty="0" smtClean="0"/>
              <a:t>Set permissions and allow policies</a:t>
            </a:r>
          </a:p>
          <a:p>
            <a:pPr marL="342900" indent="-342900">
              <a:buAutoNum type="arabicPeriod"/>
            </a:pPr>
            <a:r>
              <a:rPr lang="en-US" dirty="0" smtClean="0"/>
              <a:t>Download credentials </a:t>
            </a:r>
            <a:endParaRPr lang="en-IN" dirty="0"/>
          </a:p>
        </p:txBody>
      </p:sp>
      <p:pic>
        <p:nvPicPr>
          <p:cNvPr id="11" name="Picture 10"/>
          <p:cNvPicPr>
            <a:picLocks noChangeAspect="1"/>
          </p:cNvPicPr>
          <p:nvPr/>
        </p:nvPicPr>
        <p:blipFill rotWithShape="1">
          <a:blip r:embed="rId5"/>
          <a:srcRect l="60028" t="29037" r="13258" b="32248"/>
          <a:stretch/>
        </p:blipFill>
        <p:spPr>
          <a:xfrm>
            <a:off x="10168788" y="426740"/>
            <a:ext cx="1313463" cy="910572"/>
          </a:xfrm>
          <a:prstGeom prst="rect">
            <a:avLst/>
          </a:prstGeom>
        </p:spPr>
      </p:pic>
    </p:spTree>
    <p:extLst>
      <p:ext uri="{BB962C8B-B14F-4D97-AF65-F5344CB8AC3E}">
        <p14:creationId xmlns:p14="http://schemas.microsoft.com/office/powerpoint/2010/main" val="3701423137"/>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06" t="13674" r="4029" b="46112"/>
          <a:stretch/>
        </p:blipFill>
        <p:spPr>
          <a:xfrm>
            <a:off x="210638" y="2788920"/>
            <a:ext cx="5773783" cy="3406140"/>
          </a:xfrm>
          <a:prstGeom prst="rect">
            <a:avLst/>
          </a:prstGeom>
        </p:spPr>
      </p:pic>
      <p:pic>
        <p:nvPicPr>
          <p:cNvPr id="4" name="Picture 3"/>
          <p:cNvPicPr>
            <a:picLocks noChangeAspect="1"/>
          </p:cNvPicPr>
          <p:nvPr/>
        </p:nvPicPr>
        <p:blipFill rotWithShape="1">
          <a:blip r:embed="rId3"/>
          <a:srcRect l="3664" t="17028" r="18729" b="11231"/>
          <a:stretch/>
        </p:blipFill>
        <p:spPr>
          <a:xfrm>
            <a:off x="6358345" y="2788921"/>
            <a:ext cx="5603966" cy="3406140"/>
          </a:xfrm>
          <a:prstGeom prst="rect">
            <a:avLst/>
          </a:prstGeom>
        </p:spPr>
      </p:pic>
      <p:sp>
        <p:nvSpPr>
          <p:cNvPr id="3" name="TextBox 2"/>
          <p:cNvSpPr txBox="1"/>
          <p:nvPr/>
        </p:nvSpPr>
        <p:spPr>
          <a:xfrm>
            <a:off x="571500" y="777240"/>
            <a:ext cx="5052060" cy="1477328"/>
          </a:xfrm>
          <a:prstGeom prst="rect">
            <a:avLst/>
          </a:prstGeom>
          <a:noFill/>
        </p:spPr>
        <p:txBody>
          <a:bodyPr wrap="square" rtlCol="0">
            <a:spAutoFit/>
          </a:bodyPr>
          <a:lstStyle/>
          <a:p>
            <a:pPr marL="342900" indent="-342900">
              <a:buAutoNum type="arabicPeriod"/>
            </a:pPr>
            <a:r>
              <a:rPr lang="en-US" sz="2400" dirty="0" smtClean="0"/>
              <a:t>Create role</a:t>
            </a:r>
          </a:p>
          <a:p>
            <a:pPr marL="342900" indent="-342900">
              <a:buAutoNum type="arabicPeriod"/>
            </a:pPr>
            <a:r>
              <a:rPr lang="en-US" sz="2400" dirty="0" smtClean="0"/>
              <a:t>Enter necessary details</a:t>
            </a:r>
          </a:p>
          <a:p>
            <a:pPr marL="342900" indent="-342900">
              <a:buAutoNum type="arabicPeriod"/>
            </a:pPr>
            <a:r>
              <a:rPr lang="en-US" sz="2400" dirty="0" smtClean="0"/>
              <a:t>Review and set permissions</a:t>
            </a:r>
          </a:p>
          <a:p>
            <a:pPr marL="342900" indent="-342900">
              <a:buAutoNum type="arabicPeriod"/>
            </a:pPr>
            <a:endParaRPr lang="en-IN" dirty="0"/>
          </a:p>
        </p:txBody>
      </p:sp>
      <p:pic>
        <p:nvPicPr>
          <p:cNvPr id="6" name="Picture 5"/>
          <p:cNvPicPr>
            <a:picLocks noChangeAspect="1"/>
          </p:cNvPicPr>
          <p:nvPr/>
        </p:nvPicPr>
        <p:blipFill rotWithShape="1">
          <a:blip r:embed="rId4"/>
          <a:srcRect l="60028" t="29037" r="13258" b="32248"/>
          <a:stretch/>
        </p:blipFill>
        <p:spPr>
          <a:xfrm>
            <a:off x="10116536" y="459726"/>
            <a:ext cx="1313463" cy="910572"/>
          </a:xfrm>
          <a:prstGeom prst="rect">
            <a:avLst/>
          </a:prstGeom>
        </p:spPr>
      </p:pic>
    </p:spTree>
    <p:extLst>
      <p:ext uri="{BB962C8B-B14F-4D97-AF65-F5344CB8AC3E}">
        <p14:creationId xmlns:p14="http://schemas.microsoft.com/office/powerpoint/2010/main" val="725092735"/>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00322" y="2305595"/>
            <a:ext cx="6196422" cy="3483786"/>
          </a:xfrm>
          <a:prstGeom prst="rect">
            <a:avLst/>
          </a:prstGeom>
        </p:spPr>
      </p:pic>
      <p:pic>
        <p:nvPicPr>
          <p:cNvPr id="3" name="Picture 2"/>
          <p:cNvPicPr>
            <a:picLocks noChangeAspect="1"/>
          </p:cNvPicPr>
          <p:nvPr/>
        </p:nvPicPr>
        <p:blipFill rotWithShape="1">
          <a:blip r:embed="rId3"/>
          <a:srcRect l="50107" t="14700" b="4548"/>
          <a:stretch/>
        </p:blipFill>
        <p:spPr>
          <a:xfrm>
            <a:off x="7014754" y="2116183"/>
            <a:ext cx="4506686" cy="4100848"/>
          </a:xfrm>
          <a:prstGeom prst="rect">
            <a:avLst/>
          </a:prstGeom>
        </p:spPr>
      </p:pic>
      <p:sp>
        <p:nvSpPr>
          <p:cNvPr id="5" name="TextBox 4"/>
          <p:cNvSpPr txBox="1"/>
          <p:nvPr/>
        </p:nvSpPr>
        <p:spPr>
          <a:xfrm>
            <a:off x="796834" y="627016"/>
            <a:ext cx="5708469" cy="584775"/>
          </a:xfrm>
          <a:prstGeom prst="rect">
            <a:avLst/>
          </a:prstGeom>
          <a:noFill/>
        </p:spPr>
        <p:txBody>
          <a:bodyPr wrap="square" rtlCol="0">
            <a:spAutoFit/>
          </a:bodyPr>
          <a:lstStyle/>
          <a:p>
            <a:r>
              <a:rPr lang="en-US" sz="3200" dirty="0" smtClean="0"/>
              <a:t>Configure SNS</a:t>
            </a:r>
            <a:endParaRPr lang="en-IN" sz="3200" dirty="0"/>
          </a:p>
        </p:txBody>
      </p:sp>
      <p:sp>
        <p:nvSpPr>
          <p:cNvPr id="4" name="Rectangle 2"/>
          <p:cNvSpPr>
            <a:spLocks noChangeArrowheads="1"/>
          </p:cNvSpPr>
          <p:nvPr/>
        </p:nvSpPr>
        <p:spPr bwMode="auto">
          <a:xfrm>
            <a:off x="400322" y="1274132"/>
            <a:ext cx="5264583" cy="1246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457200" marR="0" lvl="1" indent="0" algn="l" defTabSz="914400" rtl="0" eaLnBrk="0" fontAlgn="base" latinLnBrk="0" hangingPunct="0">
              <a:lnSpc>
                <a:spcPct val="100000"/>
              </a:lnSpc>
              <a:spcBef>
                <a:spcPct val="0"/>
              </a:spcBef>
              <a:spcAft>
                <a:spcPct val="0"/>
              </a:spcAft>
              <a:buClrTx/>
              <a:buSzTx/>
              <a:buFont typeface="Symbol" panose="05050102010706020507" pitchFamily="18" charset="2"/>
              <a:buChar char=""/>
              <a:tabLst/>
            </a:pPr>
            <a:r>
              <a:rPr kumimoji="0" lang="en-US" altLang="en-US" sz="1600" b="0" i="0" u="none" strike="noStrike" cap="none" normalizeH="0" baseline="0" dirty="0" smtClean="0">
                <a:ln>
                  <a:noFill/>
                </a:ln>
                <a:solidFill>
                  <a:schemeClr val="tx1"/>
                </a:solidFill>
                <a:effectLst/>
                <a:latin typeface="+mn-lt"/>
                <a:ea typeface="Arial" panose="020B0604020202020204" pitchFamily="34" charset="0"/>
                <a:cs typeface="Times New Roman" panose="02020603050405020304" pitchFamily="18" charset="0"/>
              </a:rPr>
              <a:t>Create topic </a:t>
            </a:r>
            <a:endParaRPr kumimoji="0" lang="en-US" altLang="en-US" sz="1400" b="0" i="0" u="none" strike="noStrike" cap="none" normalizeH="0" baseline="0" dirty="0" smtClean="0">
              <a:ln>
                <a:noFill/>
              </a:ln>
              <a:solidFill>
                <a:schemeClr val="tx1"/>
              </a:solidFill>
              <a:effectLst/>
              <a:latin typeface="+mn-lt"/>
            </a:endParaRPr>
          </a:p>
          <a:p>
            <a:pPr marL="457200" marR="0" lvl="1" indent="0" algn="l" defTabSz="914400" rtl="0" eaLnBrk="0" fontAlgn="base" latinLnBrk="0" hangingPunct="0">
              <a:lnSpc>
                <a:spcPct val="100000"/>
              </a:lnSpc>
              <a:spcBef>
                <a:spcPct val="0"/>
              </a:spcBef>
              <a:spcAft>
                <a:spcPct val="0"/>
              </a:spcAft>
              <a:buClrTx/>
              <a:buSzTx/>
              <a:buFont typeface="Symbol" panose="05050102010706020507" pitchFamily="18" charset="2"/>
              <a:buChar char=""/>
              <a:tabLst/>
            </a:pPr>
            <a:r>
              <a:rPr kumimoji="0" lang="en-US" altLang="en-US" sz="1600" b="0" i="0" u="none" strike="noStrike" cap="none" normalizeH="0" baseline="0" dirty="0" smtClean="0">
                <a:ln>
                  <a:noFill/>
                </a:ln>
                <a:solidFill>
                  <a:schemeClr val="tx1"/>
                </a:solidFill>
                <a:effectLst/>
                <a:latin typeface="+mn-lt"/>
                <a:ea typeface="Arial" panose="020B0604020202020204" pitchFamily="34" charset="0"/>
                <a:cs typeface="Times New Roman" panose="02020603050405020304" pitchFamily="18" charset="0"/>
              </a:rPr>
              <a:t>Use standard option </a:t>
            </a:r>
          </a:p>
          <a:p>
            <a:pPr lvl="1" defTabSz="914400">
              <a:buFont typeface="Symbol" panose="05050102010706020507" pitchFamily="18" charset="2"/>
              <a:buChar char=""/>
            </a:pPr>
            <a:r>
              <a:rPr lang="en-US" altLang="en-US" sz="1400" dirty="0">
                <a:latin typeface="+mn-lt"/>
                <a:ea typeface="Arial" panose="020B0604020202020204" pitchFamily="34" charset="0"/>
                <a:cs typeface="Times New Roman" panose="02020603050405020304" pitchFamily="18" charset="0"/>
              </a:rPr>
              <a:t>Select the name of service for which the SNS is used.</a:t>
            </a:r>
            <a:endParaRPr lang="en-US" altLang="en-US" sz="2000" dirty="0">
              <a:latin typeface="+mn-lt"/>
            </a:endParaRPr>
          </a:p>
          <a:p>
            <a:pPr marL="457200" marR="0" lvl="1" indent="0" algn="l" defTabSz="914400" rtl="0" eaLnBrk="0" fontAlgn="base" latinLnBrk="0" hangingPunct="0">
              <a:lnSpc>
                <a:spcPct val="100000"/>
              </a:lnSpc>
              <a:spcBef>
                <a:spcPct val="0"/>
              </a:spcBef>
              <a:spcAft>
                <a:spcPct val="0"/>
              </a:spcAft>
              <a:buClrTx/>
              <a:buSzTx/>
              <a:buFont typeface="Symbol" panose="05050102010706020507" pitchFamily="18" charset="2"/>
              <a:buChar char=""/>
              <a:tabLst/>
            </a:pPr>
            <a:endParaRPr kumimoji="0" lang="en-US" altLang="en-US" sz="11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6" name="Rectangle 3"/>
          <p:cNvSpPr>
            <a:spLocks noChangeArrowheads="1"/>
          </p:cNvSpPr>
          <p:nvPr/>
        </p:nvSpPr>
        <p:spPr bwMode="auto">
          <a:xfrm>
            <a:off x="6800468" y="1628076"/>
            <a:ext cx="184731" cy="538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smtClean="0">
                <a:ln>
                  <a:noFill/>
                </a:ln>
                <a:solidFill>
                  <a:schemeClr val="tx1"/>
                </a:solidFill>
                <a:effectLst/>
                <a:latin typeface="Arial" panose="020B0604020202020204" pitchFamily="34" charset="0"/>
                <a:ea typeface="Arial" panose="020B0604020202020204" pitchFamily="34" charset="0"/>
              </a:rPr>
              <a:t/>
            </a:r>
            <a:br>
              <a:rPr kumimoji="0" lang="en-US" altLang="en-US" sz="1100" b="0" i="0" u="none" strike="noStrike" cap="none" normalizeH="0" baseline="0" dirty="0" smtClean="0">
                <a:ln>
                  <a:noFill/>
                </a:ln>
                <a:solidFill>
                  <a:schemeClr val="tx1"/>
                </a:solidFill>
                <a:effectLst/>
                <a:latin typeface="Arial" panose="020B0604020202020204" pitchFamily="34" charset="0"/>
                <a:ea typeface="Arial" panose="020B0604020202020204" pitchFamily="34" charset="0"/>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8" name="Picture 7"/>
          <p:cNvPicPr>
            <a:picLocks noChangeAspect="1"/>
          </p:cNvPicPr>
          <p:nvPr/>
        </p:nvPicPr>
        <p:blipFill rotWithShape="1">
          <a:blip r:embed="rId4"/>
          <a:srcRect l="26042" t="17921" r="53599" b="59169"/>
          <a:stretch/>
        </p:blipFill>
        <p:spPr>
          <a:xfrm>
            <a:off x="9932114" y="368741"/>
            <a:ext cx="1740799" cy="1101323"/>
          </a:xfrm>
          <a:prstGeom prst="rect">
            <a:avLst/>
          </a:prstGeom>
        </p:spPr>
      </p:pic>
    </p:spTree>
    <p:extLst>
      <p:ext uri="{BB962C8B-B14F-4D97-AF65-F5344CB8AC3E}">
        <p14:creationId xmlns:p14="http://schemas.microsoft.com/office/powerpoint/2010/main" val="294262205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2980</TotalTime>
  <Words>795</Words>
  <Application>Microsoft Office PowerPoint</Application>
  <PresentationFormat>Widescreen</PresentationFormat>
  <Paragraphs>81</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Century Gothic</vt:lpstr>
      <vt:lpstr>Symbol</vt:lpstr>
      <vt:lpstr>Times New Roman</vt:lpstr>
      <vt:lpstr>Wingdings 3</vt:lpstr>
      <vt:lpstr>Ion</vt:lpstr>
      <vt:lpstr>Video Indexing Application Using Amazon Rekognition</vt:lpstr>
      <vt:lpstr>Contents</vt:lpstr>
      <vt:lpstr>Introduction – Amazon Rekognition</vt:lpstr>
      <vt:lpstr>Other services</vt:lpstr>
      <vt:lpstr>Project Description</vt:lpstr>
      <vt:lpstr>Workflow</vt:lpstr>
      <vt:lpstr>Set Role and Permissions (IAM)</vt:lpstr>
      <vt:lpstr>PowerPoint Presentation</vt:lpstr>
      <vt:lpstr>PowerPoint Presentation</vt:lpstr>
      <vt:lpstr>Configure S3</vt:lpstr>
      <vt:lpstr>Understand AWS SDK Documentation</vt:lpstr>
      <vt:lpstr>Configure web application </vt:lpstr>
      <vt:lpstr>Enable detect labels, text, faces in JavaScript</vt:lpstr>
      <vt:lpstr>Result</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Video Indexing Application Using Amazon Rekognition</dc:title>
  <dc:creator>hp</dc:creator>
  <cp:lastModifiedBy>hp</cp:lastModifiedBy>
  <cp:revision>21</cp:revision>
  <dcterms:created xsi:type="dcterms:W3CDTF">2023-11-06T12:10:52Z</dcterms:created>
  <dcterms:modified xsi:type="dcterms:W3CDTF">2023-12-17T17:41:09Z</dcterms:modified>
</cp:coreProperties>
</file>

<file path=docProps/thumbnail.jpeg>
</file>